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0" r:id="rId1"/>
  </p:sldMasterIdLst>
  <p:notesMasterIdLst>
    <p:notesMasterId r:id="rId25"/>
  </p:notesMasterIdLst>
  <p:sldIdLst>
    <p:sldId id="261" r:id="rId2"/>
    <p:sldId id="265" r:id="rId3"/>
    <p:sldId id="262" r:id="rId4"/>
    <p:sldId id="284" r:id="rId5"/>
    <p:sldId id="270" r:id="rId6"/>
    <p:sldId id="281" r:id="rId7"/>
    <p:sldId id="271" r:id="rId8"/>
    <p:sldId id="287" r:id="rId9"/>
    <p:sldId id="286" r:id="rId10"/>
    <p:sldId id="279" r:id="rId11"/>
    <p:sldId id="268" r:id="rId12"/>
    <p:sldId id="280" r:id="rId13"/>
    <p:sldId id="269" r:id="rId14"/>
    <p:sldId id="282" r:id="rId15"/>
    <p:sldId id="283" r:id="rId16"/>
    <p:sldId id="274" r:id="rId17"/>
    <p:sldId id="275" r:id="rId18"/>
    <p:sldId id="276" r:id="rId19"/>
    <p:sldId id="278" r:id="rId20"/>
    <p:sldId id="285" r:id="rId21"/>
    <p:sldId id="266" r:id="rId22"/>
    <p:sldId id="288" r:id="rId23"/>
    <p:sldId id="264" r:id="rId24"/>
  </p:sldIdLst>
  <p:sldSz cx="12192000" cy="6858000"/>
  <p:notesSz cx="6858000" cy="9144000"/>
  <p:embeddedFontLst>
    <p:embeddedFont>
      <p:font typeface="Open Sans" panose="020B0606030504020204" pitchFamily="34" charset="0"/>
      <p:regular r:id="rId26"/>
      <p:bold r:id="rId27"/>
      <p:italic r:id="rId28"/>
      <p:boldItalic r:id="rId29"/>
    </p:embeddedFont>
    <p:embeddedFont>
      <p:font typeface="Roboto" panose="02000000000000000000" pitchFamily="2" charset="0"/>
      <p:regular r:id="rId30"/>
      <p:bold r:id="rId31"/>
      <p:italic r:id="rId32"/>
      <p:boldItalic r:id="rId33"/>
    </p:embeddedFont>
    <p:embeddedFont>
      <p:font typeface="Segoe UI" panose="020B0502040204020203" pitchFamily="34" charset="0"/>
      <p:regular r:id="rId34"/>
      <p:bold r:id="rId35"/>
      <p:italic r:id="rId36"/>
      <p:boldItalic r:id="rId37"/>
    </p:embeddedFont>
    <p:embeddedFont>
      <p:font typeface="Segoe UI Semibold" panose="020B0702040204020203" pitchFamily="34" charset="0"/>
      <p:bold r:id="rId38"/>
      <p:boldItalic r:id="rId39"/>
    </p:embeddedFont>
    <p:embeddedFont>
      <p:font typeface="Segoe UI Symbol" panose="020B0502040204020203" pitchFamily="34"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Slides" id="{888F1B7E-8474-4447-AF82-8A2213AA69C2}">
          <p14:sldIdLst>
            <p14:sldId id="261"/>
          </p14:sldIdLst>
        </p14:section>
        <p14:section name="Content Slides" id="{19823C87-F31F-E346-AFC5-9FA24983B0CC}">
          <p14:sldIdLst>
            <p14:sldId id="265"/>
            <p14:sldId id="262"/>
            <p14:sldId id="284"/>
            <p14:sldId id="270"/>
            <p14:sldId id="281"/>
            <p14:sldId id="271"/>
            <p14:sldId id="287"/>
            <p14:sldId id="286"/>
            <p14:sldId id="279"/>
            <p14:sldId id="268"/>
            <p14:sldId id="280"/>
            <p14:sldId id="269"/>
            <p14:sldId id="282"/>
            <p14:sldId id="283"/>
            <p14:sldId id="274"/>
            <p14:sldId id="275"/>
            <p14:sldId id="276"/>
            <p14:sldId id="278"/>
            <p14:sldId id="285"/>
            <p14:sldId id="266"/>
            <p14:sldId id="288"/>
          </p14:sldIdLst>
        </p14:section>
        <p14:section name="Final Page" id="{2E45BA6D-186F-2442-80A6-285173F426D6}">
          <p14:sldIdLst>
            <p14:sldId id="26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CC"/>
    <a:srgbClr val="CD7321"/>
    <a:srgbClr val="A5E3FA"/>
    <a:srgbClr val="AC9D10"/>
    <a:srgbClr val="D6C414"/>
    <a:srgbClr val="99FF33"/>
    <a:srgbClr val="00FFCC"/>
    <a:srgbClr val="00FF00"/>
    <a:srgbClr val="E2F3F8"/>
    <a:srgbClr val="77D5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5B23BE-FBA8-C799-A0CF-8592440B9F75}" v="30" dt="2025-11-24T16:14:26.036"/>
    <p1510:client id="{0CB2B252-3D79-5294-CEE4-B371B63BDAA0}" v="61" dt="2025-11-24T15:24:23.443"/>
    <p1510:client id="{417F0AC5-41DE-F1F3-C93C-C385070AFE9C}" v="447" dt="2025-11-24T16:42:35.657"/>
    <p1510:client id="{75ACA1B1-EFEE-1D21-E1C5-35C62A95CB1B}" v="807" dt="2025-11-24T15:17:34.648"/>
    <p1510:client id="{7F456BC9-164B-EAE1-6DBB-E5D1B1F4C4A4}" v="127" dt="2025-11-24T16:19:27.464"/>
    <p1510:client id="{85F1E80C-9AEA-DD85-192F-91C9F7DD6437}" v="304" dt="2025-11-26T05:37:09.673"/>
    <p1510:client id="{899037E7-9A8C-537B-FC02-1A2DF3018A38}" v="27" dt="2025-11-24T16:48:04.970"/>
    <p1510:client id="{9C32DB47-B586-3033-BD70-BB0EB30C9794}" v="227" dt="2025-11-26T05:47:47.061"/>
    <p1510:client id="{C35166DB-A50E-538B-6EAB-867ABB0C3F74}" v="709" dt="2025-11-24T14:47:10.864"/>
    <p1510:client id="{DCF18C62-6C20-6FA9-C859-70972E03E0D7}" v="30" dt="2025-11-24T16:55:14.537"/>
    <p1510:client id="{EF428E37-F756-79FD-5176-A9D4333FF6DA}" v="40" dt="2025-11-26T07:28:13.307"/>
    <p1510:client id="{F1167A7A-07E7-157B-3937-4036BB1FC7E8}" v="760" dt="2025-11-26T05:24:09.5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73"/>
    <p:restoredTop sz="93152" autoAdjust="0"/>
  </p:normalViewPr>
  <p:slideViewPr>
    <p:cSldViewPr snapToGrid="0" snapToObjects="1">
      <p:cViewPr varScale="1">
        <p:scale>
          <a:sx n="102" d="100"/>
          <a:sy n="102" d="100"/>
        </p:scale>
        <p:origin x="738" y="13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325484-BDEC-44E8-99E1-5DBC3B46CD32}" type="doc">
      <dgm:prSet loTypeId="urn:microsoft.com/office/officeart/2005/8/layout/process5" loCatId="process" qsTypeId="urn:microsoft.com/office/officeart/2005/8/quickstyle/simple1" qsCatId="simple" csTypeId="urn:microsoft.com/office/officeart/2005/8/colors/accent0_1" csCatId="mainScheme" phldr="1"/>
      <dgm:spPr/>
      <dgm:t>
        <a:bodyPr/>
        <a:lstStyle/>
        <a:p>
          <a:endParaRPr lang="en-US"/>
        </a:p>
      </dgm:t>
    </dgm:pt>
    <dgm:pt modelId="{CA96E50A-6B2F-4662-AF9D-C2D9CFAAC838}">
      <dgm:prSet phldrT="[Text]" phldr="0"/>
      <dgm:spPr/>
      <dgm:t>
        <a:bodyPr/>
        <a:lstStyle/>
        <a:p>
          <a:r>
            <a:rPr lang="en-GB" dirty="0">
              <a:latin typeface="Calibri"/>
            </a:rPr>
            <a:t>Government</a:t>
          </a:r>
          <a:endParaRPr lang="en-GB" dirty="0"/>
        </a:p>
      </dgm:t>
    </dgm:pt>
    <dgm:pt modelId="{06022894-418F-4DEB-8877-D0A92A2569ED}" type="parTrans" cxnId="{58DDF686-AD89-47D8-B569-1F507683B431}">
      <dgm:prSet/>
      <dgm:spPr/>
      <dgm:t>
        <a:bodyPr/>
        <a:lstStyle/>
        <a:p>
          <a:endParaRPr lang="en-US"/>
        </a:p>
      </dgm:t>
    </dgm:pt>
    <dgm:pt modelId="{D8D0932A-3556-47E4-959C-CE0248101E5A}" type="sibTrans" cxnId="{58DDF686-AD89-47D8-B569-1F507683B431}">
      <dgm:prSet/>
      <dgm:spPr/>
      <dgm:t>
        <a:bodyPr/>
        <a:lstStyle/>
        <a:p>
          <a:endParaRPr lang="en-US"/>
        </a:p>
      </dgm:t>
    </dgm:pt>
    <dgm:pt modelId="{E2EA1A41-2F81-4929-BAD2-7AEA14125125}">
      <dgm:prSet phldr="0"/>
      <dgm:spPr/>
      <dgm:t>
        <a:bodyPr/>
        <a:lstStyle/>
        <a:p>
          <a:r>
            <a:rPr lang="en-GB" sz="1100" dirty="0">
              <a:latin typeface="Calibri"/>
            </a:rPr>
            <a:t>Ministry of Environment</a:t>
          </a:r>
          <a:endParaRPr lang="en-US" sz="1100" dirty="0">
            <a:latin typeface="Calibri"/>
          </a:endParaRPr>
        </a:p>
      </dgm:t>
    </dgm:pt>
    <dgm:pt modelId="{69B5C1A0-F9FD-422C-AB51-8DB9FE18D6E7}" type="parTrans" cxnId="{B80ABF4A-7E00-424A-850D-1DAD4E2FDB34}">
      <dgm:prSet/>
      <dgm:spPr/>
    </dgm:pt>
    <dgm:pt modelId="{E4AB71A1-EF92-4B11-80FA-37C38BD0FC13}" type="sibTrans" cxnId="{B80ABF4A-7E00-424A-850D-1DAD4E2FDB34}">
      <dgm:prSet/>
      <dgm:spPr/>
      <dgm:t>
        <a:bodyPr/>
        <a:lstStyle/>
        <a:p>
          <a:endParaRPr lang="en-US"/>
        </a:p>
      </dgm:t>
    </dgm:pt>
    <dgm:pt modelId="{F5C038A5-05A2-4C18-B478-7E7F05A777C4}">
      <dgm:prSet phldr="0"/>
      <dgm:spPr/>
      <dgm:t>
        <a:bodyPr/>
        <a:lstStyle/>
        <a:p>
          <a:r>
            <a:rPr lang="en-GB" sz="1100" dirty="0">
              <a:latin typeface="Calibri"/>
            </a:rPr>
            <a:t>Central Environmental Authority (CEA)</a:t>
          </a:r>
        </a:p>
      </dgm:t>
    </dgm:pt>
    <dgm:pt modelId="{EDAB005B-4518-4825-BCB4-E886D544DAAB}" type="parTrans" cxnId="{A910B60A-FA63-4F73-A6B4-475BB38DA743}">
      <dgm:prSet/>
      <dgm:spPr/>
    </dgm:pt>
    <dgm:pt modelId="{2DC69797-8D32-4512-870B-53A47AB3B2B2}" type="sibTrans" cxnId="{A910B60A-FA63-4F73-A6B4-475BB38DA743}">
      <dgm:prSet/>
      <dgm:spPr/>
    </dgm:pt>
    <dgm:pt modelId="{F589A896-6A87-4741-8FB5-2E3442C268C1}" type="pres">
      <dgm:prSet presAssocID="{A9325484-BDEC-44E8-99E1-5DBC3B46CD32}" presName="diagram" presStyleCnt="0">
        <dgm:presLayoutVars>
          <dgm:dir/>
          <dgm:resizeHandles val="exact"/>
        </dgm:presLayoutVars>
      </dgm:prSet>
      <dgm:spPr/>
    </dgm:pt>
    <dgm:pt modelId="{44CC8D4C-E1B2-4EEB-9CDC-54307583F057}" type="pres">
      <dgm:prSet presAssocID="{CA96E50A-6B2F-4662-AF9D-C2D9CFAAC838}" presName="node" presStyleLbl="node1" presStyleIdx="0" presStyleCnt="3">
        <dgm:presLayoutVars>
          <dgm:bulletEnabled val="1"/>
        </dgm:presLayoutVars>
      </dgm:prSet>
      <dgm:spPr/>
    </dgm:pt>
    <dgm:pt modelId="{65B774F2-7816-4262-AE1C-DD6B1042360D}" type="pres">
      <dgm:prSet presAssocID="{D8D0932A-3556-47E4-959C-CE0248101E5A}" presName="sibTrans" presStyleLbl="sibTrans2D1" presStyleIdx="0" presStyleCnt="2"/>
      <dgm:spPr/>
    </dgm:pt>
    <dgm:pt modelId="{85A680A5-E2DE-44F1-B8BD-33AA5B18D01F}" type="pres">
      <dgm:prSet presAssocID="{D8D0932A-3556-47E4-959C-CE0248101E5A}" presName="connectorText" presStyleLbl="sibTrans2D1" presStyleIdx="0" presStyleCnt="2"/>
      <dgm:spPr/>
    </dgm:pt>
    <dgm:pt modelId="{E11E19EB-FC3E-4D6E-8B49-DF6720F2CCC4}" type="pres">
      <dgm:prSet presAssocID="{E2EA1A41-2F81-4929-BAD2-7AEA14125125}" presName="node" presStyleLbl="node1" presStyleIdx="1" presStyleCnt="3">
        <dgm:presLayoutVars>
          <dgm:bulletEnabled val="1"/>
        </dgm:presLayoutVars>
      </dgm:prSet>
      <dgm:spPr/>
    </dgm:pt>
    <dgm:pt modelId="{B30F0D61-6CD8-4D16-85F7-976970C210FE}" type="pres">
      <dgm:prSet presAssocID="{E4AB71A1-EF92-4B11-80FA-37C38BD0FC13}" presName="sibTrans" presStyleLbl="sibTrans2D1" presStyleIdx="1" presStyleCnt="2"/>
      <dgm:spPr/>
    </dgm:pt>
    <dgm:pt modelId="{873B225D-D8BD-4997-915E-3C534A138082}" type="pres">
      <dgm:prSet presAssocID="{E4AB71A1-EF92-4B11-80FA-37C38BD0FC13}" presName="connectorText" presStyleLbl="sibTrans2D1" presStyleIdx="1" presStyleCnt="2"/>
      <dgm:spPr/>
    </dgm:pt>
    <dgm:pt modelId="{C0EFC561-0065-4FAF-9CFF-D0BF529CF652}" type="pres">
      <dgm:prSet presAssocID="{F5C038A5-05A2-4C18-B478-7E7F05A777C4}" presName="node" presStyleLbl="node1" presStyleIdx="2" presStyleCnt="3">
        <dgm:presLayoutVars>
          <dgm:bulletEnabled val="1"/>
        </dgm:presLayoutVars>
      </dgm:prSet>
      <dgm:spPr/>
    </dgm:pt>
  </dgm:ptLst>
  <dgm:cxnLst>
    <dgm:cxn modelId="{FB7AA50A-73B2-4E79-91AB-67A417C50D92}" type="presOf" srcId="{F5C038A5-05A2-4C18-B478-7E7F05A777C4}" destId="{C0EFC561-0065-4FAF-9CFF-D0BF529CF652}" srcOrd="0" destOrd="0" presId="urn:microsoft.com/office/officeart/2005/8/layout/process5"/>
    <dgm:cxn modelId="{A910B60A-FA63-4F73-A6B4-475BB38DA743}" srcId="{A9325484-BDEC-44E8-99E1-5DBC3B46CD32}" destId="{F5C038A5-05A2-4C18-B478-7E7F05A777C4}" srcOrd="2" destOrd="0" parTransId="{EDAB005B-4518-4825-BCB4-E886D544DAAB}" sibTransId="{2DC69797-8D32-4512-870B-53A47AB3B2B2}"/>
    <dgm:cxn modelId="{B80ABF4A-7E00-424A-850D-1DAD4E2FDB34}" srcId="{A9325484-BDEC-44E8-99E1-5DBC3B46CD32}" destId="{E2EA1A41-2F81-4929-BAD2-7AEA14125125}" srcOrd="1" destOrd="0" parTransId="{69B5C1A0-F9FD-422C-AB51-8DB9FE18D6E7}" sibTransId="{E4AB71A1-EF92-4B11-80FA-37C38BD0FC13}"/>
    <dgm:cxn modelId="{265F296E-6FC8-42C1-92DC-87C67AB51B5B}" type="presOf" srcId="{E2EA1A41-2F81-4929-BAD2-7AEA14125125}" destId="{E11E19EB-FC3E-4D6E-8B49-DF6720F2CCC4}" srcOrd="0" destOrd="0" presId="urn:microsoft.com/office/officeart/2005/8/layout/process5"/>
    <dgm:cxn modelId="{BEDF3C55-BB2A-4509-B7F0-45014FD45B97}" type="presOf" srcId="{D8D0932A-3556-47E4-959C-CE0248101E5A}" destId="{85A680A5-E2DE-44F1-B8BD-33AA5B18D01F}" srcOrd="1" destOrd="0" presId="urn:microsoft.com/office/officeart/2005/8/layout/process5"/>
    <dgm:cxn modelId="{58DDF686-AD89-47D8-B569-1F507683B431}" srcId="{A9325484-BDEC-44E8-99E1-5DBC3B46CD32}" destId="{CA96E50A-6B2F-4662-AF9D-C2D9CFAAC838}" srcOrd="0" destOrd="0" parTransId="{06022894-418F-4DEB-8877-D0A92A2569ED}" sibTransId="{D8D0932A-3556-47E4-959C-CE0248101E5A}"/>
    <dgm:cxn modelId="{27DA0B87-F221-4485-AE76-2EEF0E430D2F}" type="presOf" srcId="{D8D0932A-3556-47E4-959C-CE0248101E5A}" destId="{65B774F2-7816-4262-AE1C-DD6B1042360D}" srcOrd="0" destOrd="0" presId="urn:microsoft.com/office/officeart/2005/8/layout/process5"/>
    <dgm:cxn modelId="{4512ED87-B608-4F6E-8CB7-F641B5AE4AF6}" type="presOf" srcId="{E4AB71A1-EF92-4B11-80FA-37C38BD0FC13}" destId="{873B225D-D8BD-4997-915E-3C534A138082}" srcOrd="1" destOrd="0" presId="urn:microsoft.com/office/officeart/2005/8/layout/process5"/>
    <dgm:cxn modelId="{05C4348E-8231-45C8-BC9B-DEB99C2C890F}" type="presOf" srcId="{A9325484-BDEC-44E8-99E1-5DBC3B46CD32}" destId="{F589A896-6A87-4741-8FB5-2E3442C268C1}" srcOrd="0" destOrd="0" presId="urn:microsoft.com/office/officeart/2005/8/layout/process5"/>
    <dgm:cxn modelId="{07EC64CE-EB21-4751-8682-C66552479592}" type="presOf" srcId="{CA96E50A-6B2F-4662-AF9D-C2D9CFAAC838}" destId="{44CC8D4C-E1B2-4EEB-9CDC-54307583F057}" srcOrd="0" destOrd="0" presId="urn:microsoft.com/office/officeart/2005/8/layout/process5"/>
    <dgm:cxn modelId="{993212F0-275B-42E8-B140-DFA68E2926DB}" type="presOf" srcId="{E4AB71A1-EF92-4B11-80FA-37C38BD0FC13}" destId="{B30F0D61-6CD8-4D16-85F7-976970C210FE}" srcOrd="0" destOrd="0" presId="urn:microsoft.com/office/officeart/2005/8/layout/process5"/>
    <dgm:cxn modelId="{7349AED3-7D27-492F-A382-A38777D28F55}" type="presParOf" srcId="{F589A896-6A87-4741-8FB5-2E3442C268C1}" destId="{44CC8D4C-E1B2-4EEB-9CDC-54307583F057}" srcOrd="0" destOrd="0" presId="urn:microsoft.com/office/officeart/2005/8/layout/process5"/>
    <dgm:cxn modelId="{86F466B4-7506-4A18-B9C3-A32844DD9AF9}" type="presParOf" srcId="{F589A896-6A87-4741-8FB5-2E3442C268C1}" destId="{65B774F2-7816-4262-AE1C-DD6B1042360D}" srcOrd="1" destOrd="0" presId="urn:microsoft.com/office/officeart/2005/8/layout/process5"/>
    <dgm:cxn modelId="{ADC46372-85FA-440F-BAC8-8072E8CA648F}" type="presParOf" srcId="{65B774F2-7816-4262-AE1C-DD6B1042360D}" destId="{85A680A5-E2DE-44F1-B8BD-33AA5B18D01F}" srcOrd="0" destOrd="0" presId="urn:microsoft.com/office/officeart/2005/8/layout/process5"/>
    <dgm:cxn modelId="{CF15D2FC-1990-494C-BC67-E3B34649C7CE}" type="presParOf" srcId="{F589A896-6A87-4741-8FB5-2E3442C268C1}" destId="{E11E19EB-FC3E-4D6E-8B49-DF6720F2CCC4}" srcOrd="2" destOrd="0" presId="urn:microsoft.com/office/officeart/2005/8/layout/process5"/>
    <dgm:cxn modelId="{A3BDD203-62DD-4BCC-921A-637B04059430}" type="presParOf" srcId="{F589A896-6A87-4741-8FB5-2E3442C268C1}" destId="{B30F0D61-6CD8-4D16-85F7-976970C210FE}" srcOrd="3" destOrd="0" presId="urn:microsoft.com/office/officeart/2005/8/layout/process5"/>
    <dgm:cxn modelId="{E1B31C51-F30C-46F8-B8AE-265F7E7E8508}" type="presParOf" srcId="{B30F0D61-6CD8-4D16-85F7-976970C210FE}" destId="{873B225D-D8BD-4997-915E-3C534A138082}" srcOrd="0" destOrd="0" presId="urn:microsoft.com/office/officeart/2005/8/layout/process5"/>
    <dgm:cxn modelId="{C366D92D-CD58-43D0-87DD-252BE779269F}" type="presParOf" srcId="{F589A896-6A87-4741-8FB5-2E3442C268C1}" destId="{C0EFC561-0065-4FAF-9CFF-D0BF529CF652}" srcOrd="4" destOrd="0" presId="urn:microsoft.com/office/officeart/2005/8/layout/process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CC8D4C-E1B2-4EEB-9CDC-54307583F057}">
      <dsp:nvSpPr>
        <dsp:cNvPr id="0" name=""/>
        <dsp:cNvSpPr/>
      </dsp:nvSpPr>
      <dsp:spPr>
        <a:xfrm>
          <a:off x="247560" y="181"/>
          <a:ext cx="1530963" cy="918578"/>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Calibri"/>
            </a:rPr>
            <a:t>Government</a:t>
          </a:r>
          <a:endParaRPr lang="en-GB" sz="1600" kern="1200" dirty="0"/>
        </a:p>
      </dsp:txBody>
      <dsp:txXfrm>
        <a:off x="274464" y="27085"/>
        <a:ext cx="1477155" cy="864770"/>
      </dsp:txXfrm>
    </dsp:sp>
    <dsp:sp modelId="{65B774F2-7816-4262-AE1C-DD6B1042360D}">
      <dsp:nvSpPr>
        <dsp:cNvPr id="0" name=""/>
        <dsp:cNvSpPr/>
      </dsp:nvSpPr>
      <dsp:spPr>
        <a:xfrm>
          <a:off x="1913248" y="269630"/>
          <a:ext cx="324564" cy="379678"/>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913248" y="345566"/>
        <a:ext cx="227195" cy="227806"/>
      </dsp:txXfrm>
    </dsp:sp>
    <dsp:sp modelId="{E11E19EB-FC3E-4D6E-8B49-DF6720F2CCC4}">
      <dsp:nvSpPr>
        <dsp:cNvPr id="0" name=""/>
        <dsp:cNvSpPr/>
      </dsp:nvSpPr>
      <dsp:spPr>
        <a:xfrm>
          <a:off x="2390909" y="181"/>
          <a:ext cx="1530963" cy="918578"/>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Calibri"/>
            </a:rPr>
            <a:t>Ministry of Environment</a:t>
          </a:r>
          <a:endParaRPr lang="en-US" sz="1600" kern="1200" dirty="0">
            <a:latin typeface="Calibri"/>
          </a:endParaRPr>
        </a:p>
      </dsp:txBody>
      <dsp:txXfrm>
        <a:off x="2417813" y="27085"/>
        <a:ext cx="1477155" cy="864770"/>
      </dsp:txXfrm>
    </dsp:sp>
    <dsp:sp modelId="{B30F0D61-6CD8-4D16-85F7-976970C210FE}">
      <dsp:nvSpPr>
        <dsp:cNvPr id="0" name=""/>
        <dsp:cNvSpPr/>
      </dsp:nvSpPr>
      <dsp:spPr>
        <a:xfrm rot="5400000">
          <a:off x="2994108" y="1025926"/>
          <a:ext cx="324564" cy="379678"/>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3042488" y="1053483"/>
        <a:ext cx="227806" cy="227195"/>
      </dsp:txXfrm>
    </dsp:sp>
    <dsp:sp modelId="{C0EFC561-0065-4FAF-9CFF-D0BF529CF652}">
      <dsp:nvSpPr>
        <dsp:cNvPr id="0" name=""/>
        <dsp:cNvSpPr/>
      </dsp:nvSpPr>
      <dsp:spPr>
        <a:xfrm>
          <a:off x="2390909" y="1531144"/>
          <a:ext cx="1530963" cy="918578"/>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Calibri"/>
            </a:rPr>
            <a:t>Central Environmental Authority (CEA)</a:t>
          </a:r>
        </a:p>
      </dsp:txBody>
      <dsp:txXfrm>
        <a:off x="2417813" y="1558048"/>
        <a:ext cx="1477155" cy="864770"/>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25.PNG>
</file>

<file path=ppt/media/image26.jpg>
</file>

<file path=ppt/media/image27.png>
</file>

<file path=ppt/media/image28.gif>
</file>

<file path=ppt/media/image29.PNG>
</file>

<file path=ppt/media/image3.png>
</file>

<file path=ppt/media/image30.jp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A16114-94D5-C94E-A414-FD075A01461A}" type="datetimeFigureOut">
              <a:rPr lang="en-US" smtClean="0"/>
              <a:t>11/25/2025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426B78-950D-0B45-B694-D406D7D4BE9C}" type="slidenum">
              <a:rPr lang="en-US" smtClean="0"/>
              <a:t>‹#›</a:t>
            </a:fld>
            <a:endParaRPr lang="en-US"/>
          </a:p>
        </p:txBody>
      </p:sp>
    </p:spTree>
    <p:extLst>
      <p:ext uri="{BB962C8B-B14F-4D97-AF65-F5344CB8AC3E}">
        <p14:creationId xmlns:p14="http://schemas.microsoft.com/office/powerpoint/2010/main" val="31256005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930CCA-1100-A334-8652-FE538CC832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78F93-E431-6A32-50CF-95CD694CA0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6E02E6-181F-4F14-E523-DF10E82C97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CE0011-3E34-7990-65DE-716C1E6CB77C}"/>
              </a:ext>
            </a:extLst>
          </p:cNvPr>
          <p:cNvSpPr>
            <a:spLocks noGrp="1"/>
          </p:cNvSpPr>
          <p:nvPr>
            <p:ph type="sldNum" sz="quarter" idx="5"/>
          </p:nvPr>
        </p:nvSpPr>
        <p:spPr/>
        <p:txBody>
          <a:bodyPr/>
          <a:lstStyle/>
          <a:p>
            <a:fld id="{12426B78-950D-0B45-B694-D406D7D4BE9C}" type="slidenum">
              <a:rPr lang="en-US" smtClean="0"/>
              <a:t>2</a:t>
            </a:fld>
            <a:endParaRPr lang="en-US"/>
          </a:p>
        </p:txBody>
      </p:sp>
    </p:spTree>
    <p:extLst>
      <p:ext uri="{BB962C8B-B14F-4D97-AF65-F5344CB8AC3E}">
        <p14:creationId xmlns:p14="http://schemas.microsoft.com/office/powerpoint/2010/main" val="1422015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DFE4B-E990-326B-9FDB-B141F3E10B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031721-3389-5ACD-2ECF-C22F95C29F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369084-C3C7-3FEE-5276-9B328E796C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4A2F6DF-55FA-4FBD-F833-B57F799CE62C}"/>
              </a:ext>
            </a:extLst>
          </p:cNvPr>
          <p:cNvSpPr>
            <a:spLocks noGrp="1"/>
          </p:cNvSpPr>
          <p:nvPr>
            <p:ph type="sldNum" sz="quarter" idx="5"/>
          </p:nvPr>
        </p:nvSpPr>
        <p:spPr/>
        <p:txBody>
          <a:bodyPr/>
          <a:lstStyle/>
          <a:p>
            <a:fld id="{12426B78-950D-0B45-B694-D406D7D4BE9C}" type="slidenum">
              <a:rPr lang="en-US" smtClean="0"/>
              <a:t>11</a:t>
            </a:fld>
            <a:endParaRPr lang="en-US"/>
          </a:p>
        </p:txBody>
      </p:sp>
    </p:spTree>
    <p:extLst>
      <p:ext uri="{BB962C8B-B14F-4D97-AF65-F5344CB8AC3E}">
        <p14:creationId xmlns:p14="http://schemas.microsoft.com/office/powerpoint/2010/main" val="674435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DFE4B-E990-326B-9FDB-B141F3E10B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031721-3389-5ACD-2ECF-C22F95C29F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369084-C3C7-3FEE-5276-9B328E796C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4A2F6DF-55FA-4FBD-F833-B57F799CE62C}"/>
              </a:ext>
            </a:extLst>
          </p:cNvPr>
          <p:cNvSpPr>
            <a:spLocks noGrp="1"/>
          </p:cNvSpPr>
          <p:nvPr>
            <p:ph type="sldNum" sz="quarter" idx="5"/>
          </p:nvPr>
        </p:nvSpPr>
        <p:spPr/>
        <p:txBody>
          <a:bodyPr/>
          <a:lstStyle/>
          <a:p>
            <a:fld id="{12426B78-950D-0B45-B694-D406D7D4BE9C}" type="slidenum">
              <a:rPr lang="en-US" smtClean="0"/>
              <a:t>12</a:t>
            </a:fld>
            <a:endParaRPr lang="en-US"/>
          </a:p>
        </p:txBody>
      </p:sp>
    </p:spTree>
    <p:extLst>
      <p:ext uri="{BB962C8B-B14F-4D97-AF65-F5344CB8AC3E}">
        <p14:creationId xmlns:p14="http://schemas.microsoft.com/office/powerpoint/2010/main" val="1232991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AF823-E005-D76E-E884-B6AB2824F2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A7F0C81-F509-429F-8FE4-619C1CB9B7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90F5A3-0124-63CF-4700-E350EF2A101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F3BEEC7-9C33-3D0F-71A8-97189A121D58}"/>
              </a:ext>
            </a:extLst>
          </p:cNvPr>
          <p:cNvSpPr>
            <a:spLocks noGrp="1"/>
          </p:cNvSpPr>
          <p:nvPr>
            <p:ph type="sldNum" sz="quarter" idx="5"/>
          </p:nvPr>
        </p:nvSpPr>
        <p:spPr/>
        <p:txBody>
          <a:bodyPr/>
          <a:lstStyle/>
          <a:p>
            <a:fld id="{12426B78-950D-0B45-B694-D406D7D4BE9C}" type="slidenum">
              <a:rPr lang="en-US" smtClean="0"/>
              <a:t>13</a:t>
            </a:fld>
            <a:endParaRPr lang="en-US"/>
          </a:p>
        </p:txBody>
      </p:sp>
    </p:spTree>
    <p:extLst>
      <p:ext uri="{BB962C8B-B14F-4D97-AF65-F5344CB8AC3E}">
        <p14:creationId xmlns:p14="http://schemas.microsoft.com/office/powerpoint/2010/main" val="3535482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56AA82-73FF-F3E3-7C68-515B9BFC3F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5B9954-2195-0792-5E90-A5ABC2EDF9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4C76FF-21C9-8AF6-D45B-965E74A7DC2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EF84B7B-E7D1-8C6B-A2BE-A0EF455446A3}"/>
              </a:ext>
            </a:extLst>
          </p:cNvPr>
          <p:cNvSpPr>
            <a:spLocks noGrp="1"/>
          </p:cNvSpPr>
          <p:nvPr>
            <p:ph type="sldNum" sz="quarter" idx="5"/>
          </p:nvPr>
        </p:nvSpPr>
        <p:spPr/>
        <p:txBody>
          <a:bodyPr/>
          <a:lstStyle/>
          <a:p>
            <a:fld id="{12426B78-950D-0B45-B694-D406D7D4BE9C}" type="slidenum">
              <a:rPr lang="en-US" smtClean="0"/>
              <a:t>14</a:t>
            </a:fld>
            <a:endParaRPr lang="en-US"/>
          </a:p>
        </p:txBody>
      </p:sp>
    </p:spTree>
    <p:extLst>
      <p:ext uri="{BB962C8B-B14F-4D97-AF65-F5344CB8AC3E}">
        <p14:creationId xmlns:p14="http://schemas.microsoft.com/office/powerpoint/2010/main" val="22672666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964A28-0286-7BFB-298B-4ED6F715D6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E7CAAB-9D9D-5CE6-9C10-6BB0DECD2A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92B885-3EDB-5466-C499-F69545BA904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368C827-C95F-E370-EE2B-3B18FA2C1E60}"/>
              </a:ext>
            </a:extLst>
          </p:cNvPr>
          <p:cNvSpPr>
            <a:spLocks noGrp="1"/>
          </p:cNvSpPr>
          <p:nvPr>
            <p:ph type="sldNum" sz="quarter" idx="5"/>
          </p:nvPr>
        </p:nvSpPr>
        <p:spPr/>
        <p:txBody>
          <a:bodyPr/>
          <a:lstStyle/>
          <a:p>
            <a:fld id="{12426B78-950D-0B45-B694-D406D7D4BE9C}" type="slidenum">
              <a:rPr lang="en-US" smtClean="0"/>
              <a:t>15</a:t>
            </a:fld>
            <a:endParaRPr lang="en-US"/>
          </a:p>
        </p:txBody>
      </p:sp>
    </p:spTree>
    <p:extLst>
      <p:ext uri="{BB962C8B-B14F-4D97-AF65-F5344CB8AC3E}">
        <p14:creationId xmlns:p14="http://schemas.microsoft.com/office/powerpoint/2010/main" val="21730218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930CCA-1100-A334-8652-FE538CC832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78F93-E431-6A32-50CF-95CD694CA0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6E02E6-181F-4F14-E523-DF10E82C97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CE0011-3E34-7990-65DE-716C1E6CB77C}"/>
              </a:ext>
            </a:extLst>
          </p:cNvPr>
          <p:cNvSpPr>
            <a:spLocks noGrp="1"/>
          </p:cNvSpPr>
          <p:nvPr>
            <p:ph type="sldNum" sz="quarter" idx="5"/>
          </p:nvPr>
        </p:nvSpPr>
        <p:spPr/>
        <p:txBody>
          <a:bodyPr/>
          <a:lstStyle/>
          <a:p>
            <a:fld id="{12426B78-950D-0B45-B694-D406D7D4BE9C}" type="slidenum">
              <a:rPr lang="en-US" smtClean="0"/>
              <a:t>16</a:t>
            </a:fld>
            <a:endParaRPr lang="en-US"/>
          </a:p>
        </p:txBody>
      </p:sp>
    </p:spTree>
    <p:extLst>
      <p:ext uri="{BB962C8B-B14F-4D97-AF65-F5344CB8AC3E}">
        <p14:creationId xmlns:p14="http://schemas.microsoft.com/office/powerpoint/2010/main" val="8812042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930CCA-1100-A334-8652-FE538CC832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78F93-E431-6A32-50CF-95CD694CA0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6E02E6-181F-4F14-E523-DF10E82C97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CE0011-3E34-7990-65DE-716C1E6CB77C}"/>
              </a:ext>
            </a:extLst>
          </p:cNvPr>
          <p:cNvSpPr>
            <a:spLocks noGrp="1"/>
          </p:cNvSpPr>
          <p:nvPr>
            <p:ph type="sldNum" sz="quarter" idx="5"/>
          </p:nvPr>
        </p:nvSpPr>
        <p:spPr/>
        <p:txBody>
          <a:bodyPr/>
          <a:lstStyle/>
          <a:p>
            <a:fld id="{12426B78-950D-0B45-B694-D406D7D4BE9C}" type="slidenum">
              <a:rPr lang="en-US" smtClean="0"/>
              <a:t>17</a:t>
            </a:fld>
            <a:endParaRPr lang="en-US"/>
          </a:p>
        </p:txBody>
      </p:sp>
    </p:spTree>
    <p:extLst>
      <p:ext uri="{BB962C8B-B14F-4D97-AF65-F5344CB8AC3E}">
        <p14:creationId xmlns:p14="http://schemas.microsoft.com/office/powerpoint/2010/main" val="32277774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930CCA-1100-A334-8652-FE538CC832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78F93-E431-6A32-50CF-95CD694CA0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6E02E6-181F-4F14-E523-DF10E82C97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CE0011-3E34-7990-65DE-716C1E6CB77C}"/>
              </a:ext>
            </a:extLst>
          </p:cNvPr>
          <p:cNvSpPr>
            <a:spLocks noGrp="1"/>
          </p:cNvSpPr>
          <p:nvPr>
            <p:ph type="sldNum" sz="quarter" idx="5"/>
          </p:nvPr>
        </p:nvSpPr>
        <p:spPr/>
        <p:txBody>
          <a:bodyPr/>
          <a:lstStyle/>
          <a:p>
            <a:fld id="{12426B78-950D-0B45-B694-D406D7D4BE9C}" type="slidenum">
              <a:rPr lang="en-US" smtClean="0"/>
              <a:t>18</a:t>
            </a:fld>
            <a:endParaRPr lang="en-US"/>
          </a:p>
        </p:txBody>
      </p:sp>
    </p:spTree>
    <p:extLst>
      <p:ext uri="{BB962C8B-B14F-4D97-AF65-F5344CB8AC3E}">
        <p14:creationId xmlns:p14="http://schemas.microsoft.com/office/powerpoint/2010/main" val="32631657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930CCA-1100-A334-8652-FE538CC832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78F93-E431-6A32-50CF-95CD694CA0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6E02E6-181F-4F14-E523-DF10E82C97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CE0011-3E34-7990-65DE-716C1E6CB77C}"/>
              </a:ext>
            </a:extLst>
          </p:cNvPr>
          <p:cNvSpPr>
            <a:spLocks noGrp="1"/>
          </p:cNvSpPr>
          <p:nvPr>
            <p:ph type="sldNum" sz="quarter" idx="5"/>
          </p:nvPr>
        </p:nvSpPr>
        <p:spPr/>
        <p:txBody>
          <a:bodyPr/>
          <a:lstStyle/>
          <a:p>
            <a:fld id="{12426B78-950D-0B45-B694-D406D7D4BE9C}" type="slidenum">
              <a:rPr lang="en-US" smtClean="0"/>
              <a:t>19</a:t>
            </a:fld>
            <a:endParaRPr lang="en-US"/>
          </a:p>
        </p:txBody>
      </p:sp>
    </p:spTree>
    <p:extLst>
      <p:ext uri="{BB962C8B-B14F-4D97-AF65-F5344CB8AC3E}">
        <p14:creationId xmlns:p14="http://schemas.microsoft.com/office/powerpoint/2010/main" val="22473324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FB282-E9DF-D1CA-1E9D-7AA0326F14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B60768-8E04-E841-680B-5FB69EE99F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2AF919-3B2E-7C29-97DD-0A64117AC03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0CD5E5A-B482-B979-3359-CFF8D5EBEB8C}"/>
              </a:ext>
            </a:extLst>
          </p:cNvPr>
          <p:cNvSpPr>
            <a:spLocks noGrp="1"/>
          </p:cNvSpPr>
          <p:nvPr>
            <p:ph type="sldNum" sz="quarter" idx="5"/>
          </p:nvPr>
        </p:nvSpPr>
        <p:spPr/>
        <p:txBody>
          <a:bodyPr/>
          <a:lstStyle/>
          <a:p>
            <a:fld id="{12426B78-950D-0B45-B694-D406D7D4BE9C}" type="slidenum">
              <a:rPr lang="en-US" smtClean="0"/>
              <a:t>20</a:t>
            </a:fld>
            <a:endParaRPr lang="en-US"/>
          </a:p>
        </p:txBody>
      </p:sp>
    </p:spTree>
    <p:extLst>
      <p:ext uri="{BB962C8B-B14F-4D97-AF65-F5344CB8AC3E}">
        <p14:creationId xmlns:p14="http://schemas.microsoft.com/office/powerpoint/2010/main" val="3251056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426B78-950D-0B45-B694-D406D7D4BE9C}" type="slidenum">
              <a:rPr lang="en-US" smtClean="0"/>
              <a:t>3</a:t>
            </a:fld>
            <a:endParaRPr lang="en-US"/>
          </a:p>
        </p:txBody>
      </p:sp>
    </p:spTree>
    <p:extLst>
      <p:ext uri="{BB962C8B-B14F-4D97-AF65-F5344CB8AC3E}">
        <p14:creationId xmlns:p14="http://schemas.microsoft.com/office/powerpoint/2010/main" val="2124633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BB03A9-53EE-5AED-B6B9-AC4E7A4B5C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B50E21-6740-BB24-2023-C494AED165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1DF24C-638A-3226-1FA1-1CCA2FE8209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85B349D-770B-4F76-D5E5-4896F52BBC4A}"/>
              </a:ext>
            </a:extLst>
          </p:cNvPr>
          <p:cNvSpPr>
            <a:spLocks noGrp="1"/>
          </p:cNvSpPr>
          <p:nvPr>
            <p:ph type="sldNum" sz="quarter" idx="5"/>
          </p:nvPr>
        </p:nvSpPr>
        <p:spPr/>
        <p:txBody>
          <a:bodyPr/>
          <a:lstStyle/>
          <a:p>
            <a:fld id="{12426B78-950D-0B45-B694-D406D7D4BE9C}" type="slidenum">
              <a:rPr lang="en-US" smtClean="0"/>
              <a:t>21</a:t>
            </a:fld>
            <a:endParaRPr lang="en-US"/>
          </a:p>
        </p:txBody>
      </p:sp>
    </p:spTree>
    <p:extLst>
      <p:ext uri="{BB962C8B-B14F-4D97-AF65-F5344CB8AC3E}">
        <p14:creationId xmlns:p14="http://schemas.microsoft.com/office/powerpoint/2010/main" val="359683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70A06-E5DF-A6C7-9E2E-6761705B3E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99D085-1851-3C54-965F-D5C38A9E8E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09A991-CB68-4A0A-6E1F-5BD6D31FB2C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DE45ED-0A07-11EB-9467-093D4BB1118C}"/>
              </a:ext>
            </a:extLst>
          </p:cNvPr>
          <p:cNvSpPr>
            <a:spLocks noGrp="1"/>
          </p:cNvSpPr>
          <p:nvPr>
            <p:ph type="sldNum" sz="quarter" idx="5"/>
          </p:nvPr>
        </p:nvSpPr>
        <p:spPr/>
        <p:txBody>
          <a:bodyPr/>
          <a:lstStyle/>
          <a:p>
            <a:fld id="{12426B78-950D-0B45-B694-D406D7D4BE9C}" type="slidenum">
              <a:rPr lang="en-US" smtClean="0"/>
              <a:t>22</a:t>
            </a:fld>
            <a:endParaRPr lang="en-US"/>
          </a:p>
        </p:txBody>
      </p:sp>
    </p:spTree>
    <p:extLst>
      <p:ext uri="{BB962C8B-B14F-4D97-AF65-F5344CB8AC3E}">
        <p14:creationId xmlns:p14="http://schemas.microsoft.com/office/powerpoint/2010/main" val="16453886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A5648-5789-BB3D-B85D-8F35A34ED6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E44C67-A505-C63E-9AB5-6929C3EC03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41045D5-3423-DBB6-AEAD-C4EA8964CD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CF37258-C6C6-39E2-9293-E6B213140AC6}"/>
              </a:ext>
            </a:extLst>
          </p:cNvPr>
          <p:cNvSpPr>
            <a:spLocks noGrp="1"/>
          </p:cNvSpPr>
          <p:nvPr>
            <p:ph type="sldNum" sz="quarter" idx="5"/>
          </p:nvPr>
        </p:nvSpPr>
        <p:spPr/>
        <p:txBody>
          <a:bodyPr/>
          <a:lstStyle/>
          <a:p>
            <a:fld id="{12426B78-950D-0B45-B694-D406D7D4BE9C}" type="slidenum">
              <a:rPr lang="en-US" smtClean="0"/>
              <a:t>23</a:t>
            </a:fld>
            <a:endParaRPr lang="en-US"/>
          </a:p>
        </p:txBody>
      </p:sp>
    </p:spTree>
    <p:extLst>
      <p:ext uri="{BB962C8B-B14F-4D97-AF65-F5344CB8AC3E}">
        <p14:creationId xmlns:p14="http://schemas.microsoft.com/office/powerpoint/2010/main" val="220818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58232A-796B-837C-537F-EAFF7BB05D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AA6C8F-AAA9-8F2F-691F-E38C003A1E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776692-97B3-6F50-3F41-69809079496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E382C02-5EEC-03F3-EA46-F2074014CC2A}"/>
              </a:ext>
            </a:extLst>
          </p:cNvPr>
          <p:cNvSpPr>
            <a:spLocks noGrp="1"/>
          </p:cNvSpPr>
          <p:nvPr>
            <p:ph type="sldNum" sz="quarter" idx="5"/>
          </p:nvPr>
        </p:nvSpPr>
        <p:spPr/>
        <p:txBody>
          <a:bodyPr/>
          <a:lstStyle/>
          <a:p>
            <a:fld id="{12426B78-950D-0B45-B694-D406D7D4BE9C}" type="slidenum">
              <a:rPr lang="en-US" smtClean="0"/>
              <a:t>4</a:t>
            </a:fld>
            <a:endParaRPr lang="en-US"/>
          </a:p>
        </p:txBody>
      </p:sp>
    </p:spTree>
    <p:extLst>
      <p:ext uri="{BB962C8B-B14F-4D97-AF65-F5344CB8AC3E}">
        <p14:creationId xmlns:p14="http://schemas.microsoft.com/office/powerpoint/2010/main" val="34860569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BB03A9-53EE-5AED-B6B9-AC4E7A4B5C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B50E21-6740-BB24-2023-C494AED165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1DF24C-638A-3226-1FA1-1CCA2FE8209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85B349D-770B-4F76-D5E5-4896F52BBC4A}"/>
              </a:ext>
            </a:extLst>
          </p:cNvPr>
          <p:cNvSpPr>
            <a:spLocks noGrp="1"/>
          </p:cNvSpPr>
          <p:nvPr>
            <p:ph type="sldNum" sz="quarter" idx="5"/>
          </p:nvPr>
        </p:nvSpPr>
        <p:spPr/>
        <p:txBody>
          <a:bodyPr/>
          <a:lstStyle/>
          <a:p>
            <a:fld id="{12426B78-950D-0B45-B694-D406D7D4BE9C}" type="slidenum">
              <a:rPr lang="en-US" smtClean="0"/>
              <a:t>5</a:t>
            </a:fld>
            <a:endParaRPr lang="en-US"/>
          </a:p>
        </p:txBody>
      </p:sp>
    </p:spTree>
    <p:extLst>
      <p:ext uri="{BB962C8B-B14F-4D97-AF65-F5344CB8AC3E}">
        <p14:creationId xmlns:p14="http://schemas.microsoft.com/office/powerpoint/2010/main" val="3408855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930CCA-1100-A334-8652-FE538CC832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78F93-E431-6A32-50CF-95CD694CA0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6E02E6-181F-4F14-E523-DF10E82C97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CE0011-3E34-7990-65DE-716C1E6CB77C}"/>
              </a:ext>
            </a:extLst>
          </p:cNvPr>
          <p:cNvSpPr>
            <a:spLocks noGrp="1"/>
          </p:cNvSpPr>
          <p:nvPr>
            <p:ph type="sldNum" sz="quarter" idx="5"/>
          </p:nvPr>
        </p:nvSpPr>
        <p:spPr/>
        <p:txBody>
          <a:bodyPr/>
          <a:lstStyle/>
          <a:p>
            <a:fld id="{12426B78-950D-0B45-B694-D406D7D4BE9C}" type="slidenum">
              <a:rPr lang="en-US" smtClean="0"/>
              <a:t>6</a:t>
            </a:fld>
            <a:endParaRPr lang="en-US"/>
          </a:p>
        </p:txBody>
      </p:sp>
    </p:spTree>
    <p:extLst>
      <p:ext uri="{BB962C8B-B14F-4D97-AF65-F5344CB8AC3E}">
        <p14:creationId xmlns:p14="http://schemas.microsoft.com/office/powerpoint/2010/main" val="3131726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930CCA-1100-A334-8652-FE538CC832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78F93-E431-6A32-50CF-95CD694CA0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6E02E6-181F-4F14-E523-DF10E82C97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CE0011-3E34-7990-65DE-716C1E6CB77C}"/>
              </a:ext>
            </a:extLst>
          </p:cNvPr>
          <p:cNvSpPr>
            <a:spLocks noGrp="1"/>
          </p:cNvSpPr>
          <p:nvPr>
            <p:ph type="sldNum" sz="quarter" idx="5"/>
          </p:nvPr>
        </p:nvSpPr>
        <p:spPr/>
        <p:txBody>
          <a:bodyPr/>
          <a:lstStyle/>
          <a:p>
            <a:fld id="{12426B78-950D-0B45-B694-D406D7D4BE9C}" type="slidenum">
              <a:rPr lang="en-US" smtClean="0"/>
              <a:t>7</a:t>
            </a:fld>
            <a:endParaRPr lang="en-US"/>
          </a:p>
        </p:txBody>
      </p:sp>
    </p:spTree>
    <p:extLst>
      <p:ext uri="{BB962C8B-B14F-4D97-AF65-F5344CB8AC3E}">
        <p14:creationId xmlns:p14="http://schemas.microsoft.com/office/powerpoint/2010/main" val="3826758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2E5722-4ED1-162C-26CD-72221670F8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EB6910-27AD-74CF-C747-826D88640F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DCF6BB-F596-D6FC-622D-295F16183D1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75943FC-53AD-8BC6-3C9D-64F287E33C82}"/>
              </a:ext>
            </a:extLst>
          </p:cNvPr>
          <p:cNvSpPr>
            <a:spLocks noGrp="1"/>
          </p:cNvSpPr>
          <p:nvPr>
            <p:ph type="sldNum" sz="quarter" idx="5"/>
          </p:nvPr>
        </p:nvSpPr>
        <p:spPr/>
        <p:txBody>
          <a:bodyPr/>
          <a:lstStyle/>
          <a:p>
            <a:fld id="{12426B78-950D-0B45-B694-D406D7D4BE9C}" type="slidenum">
              <a:rPr lang="en-US" smtClean="0"/>
              <a:t>8</a:t>
            </a:fld>
            <a:endParaRPr lang="en-US"/>
          </a:p>
        </p:txBody>
      </p:sp>
    </p:spTree>
    <p:extLst>
      <p:ext uri="{BB962C8B-B14F-4D97-AF65-F5344CB8AC3E}">
        <p14:creationId xmlns:p14="http://schemas.microsoft.com/office/powerpoint/2010/main" val="29729768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2F5B9-03C1-935A-0D6B-A63AF23F58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4B687D-3281-4C23-DD81-5C8E9170BD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E47D6C-168A-57C5-8DE8-A6ADEE517A0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F146807-6C6F-EC73-CDD7-CEA8F7501CD8}"/>
              </a:ext>
            </a:extLst>
          </p:cNvPr>
          <p:cNvSpPr>
            <a:spLocks noGrp="1"/>
          </p:cNvSpPr>
          <p:nvPr>
            <p:ph type="sldNum" sz="quarter" idx="5"/>
          </p:nvPr>
        </p:nvSpPr>
        <p:spPr/>
        <p:txBody>
          <a:bodyPr/>
          <a:lstStyle/>
          <a:p>
            <a:fld id="{12426B78-950D-0B45-B694-D406D7D4BE9C}" type="slidenum">
              <a:rPr lang="en-US" smtClean="0"/>
              <a:t>9</a:t>
            </a:fld>
            <a:endParaRPr lang="en-US"/>
          </a:p>
        </p:txBody>
      </p:sp>
    </p:spTree>
    <p:extLst>
      <p:ext uri="{BB962C8B-B14F-4D97-AF65-F5344CB8AC3E}">
        <p14:creationId xmlns:p14="http://schemas.microsoft.com/office/powerpoint/2010/main" val="10984935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DFE4B-E990-326B-9FDB-B141F3E10B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031721-3389-5ACD-2ECF-C22F95C29F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369084-C3C7-3FEE-5276-9B328E796C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4A2F6DF-55FA-4FBD-F833-B57F799CE62C}"/>
              </a:ext>
            </a:extLst>
          </p:cNvPr>
          <p:cNvSpPr>
            <a:spLocks noGrp="1"/>
          </p:cNvSpPr>
          <p:nvPr>
            <p:ph type="sldNum" sz="quarter" idx="5"/>
          </p:nvPr>
        </p:nvSpPr>
        <p:spPr/>
        <p:txBody>
          <a:bodyPr/>
          <a:lstStyle/>
          <a:p>
            <a:fld id="{12426B78-950D-0B45-B694-D406D7D4BE9C}" type="slidenum">
              <a:rPr lang="en-US" smtClean="0"/>
              <a:t>10</a:t>
            </a:fld>
            <a:endParaRPr lang="en-US"/>
          </a:p>
        </p:txBody>
      </p:sp>
    </p:spTree>
    <p:extLst>
      <p:ext uri="{BB962C8B-B14F-4D97-AF65-F5344CB8AC3E}">
        <p14:creationId xmlns:p14="http://schemas.microsoft.com/office/powerpoint/2010/main" val="23971673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45830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50695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5110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buSzPct val="120000"/>
              <a:defRPr/>
            </a:lvl1pPr>
            <a:lvl2pPr marL="630238" indent="-233363">
              <a:buSzPct val="70000"/>
              <a:buFont typeface="Courier New" panose="02070309020205020404" pitchFamily="49" charset="0"/>
              <a:buChar char="o"/>
              <a:defRPr/>
            </a:lvl2pPr>
            <a:lvl3pPr marL="914400" indent="-223838">
              <a:buFont typeface="Wingdings" panose="05000000000000000000" pitchFamily="2" charset="2"/>
              <a:buChar char="§"/>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5070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4586852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4428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12B65FAE-C79B-0857-B878-7BC42F1D800A}"/>
              </a:ext>
            </a:extLst>
          </p:cNvPr>
          <p:cNvSpPr>
            <a:spLocks noGrp="1"/>
          </p:cNvSpPr>
          <p:nvPr>
            <p:ph type="dt" sz="half" idx="10"/>
          </p:nvPr>
        </p:nvSpPr>
        <p:spPr>
          <a:xfrm>
            <a:off x="176742" y="6514940"/>
            <a:ext cx="1422400" cy="243417"/>
          </a:xfrm>
          <a:prstGeom prst="rect">
            <a:avLst/>
          </a:prstGeom>
        </p:spPr>
        <p:txBody>
          <a:bodyPr/>
          <a:lstStyle>
            <a:lvl1pPr>
              <a:defRPr sz="1000"/>
            </a:lvl1pPr>
          </a:lstStyle>
          <a:p>
            <a:r>
              <a:rPr lang="en-US"/>
              <a:t>2025-11-25</a:t>
            </a:r>
          </a:p>
        </p:txBody>
      </p:sp>
      <p:sp>
        <p:nvSpPr>
          <p:cNvPr id="12" name="Slide Number Placeholder 5">
            <a:extLst>
              <a:ext uri="{FF2B5EF4-FFF2-40B4-BE49-F238E27FC236}">
                <a16:creationId xmlns:a16="http://schemas.microsoft.com/office/drawing/2014/main" id="{A17D1B9A-46D2-3692-2268-C2F462013408}"/>
              </a:ext>
            </a:extLst>
          </p:cNvPr>
          <p:cNvSpPr>
            <a:spLocks noGrp="1"/>
          </p:cNvSpPr>
          <p:nvPr>
            <p:ph type="sldNum" sz="quarter" idx="12"/>
          </p:nvPr>
        </p:nvSpPr>
        <p:spPr>
          <a:xfrm>
            <a:off x="10592858" y="6514939"/>
            <a:ext cx="1422400" cy="243417"/>
          </a:xfrm>
          <a:prstGeom prst="rect">
            <a:avLst/>
          </a:prstGeom>
        </p:spPr>
        <p:txBody>
          <a:bodyPr/>
          <a:lstStyle>
            <a:lvl1pPr>
              <a:defRPr sz="10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97528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905600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9415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Tree>
    <p:extLst>
      <p:ext uri="{BB962C8B-B14F-4D97-AF65-F5344CB8AC3E}">
        <p14:creationId xmlns:p14="http://schemas.microsoft.com/office/powerpoint/2010/main" val="2281255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Tree>
    <p:extLst>
      <p:ext uri="{BB962C8B-B14F-4D97-AF65-F5344CB8AC3E}">
        <p14:creationId xmlns:p14="http://schemas.microsoft.com/office/powerpoint/2010/main" val="2901786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2506FD5B-2513-A0E8-D21D-271D22E388B0}"/>
              </a:ext>
            </a:extLst>
          </p:cNvPr>
          <p:cNvSpPr txBox="1">
            <a:spLocks/>
          </p:cNvSpPr>
          <p:nvPr userDrawn="1"/>
        </p:nvSpPr>
        <p:spPr>
          <a:xfrm>
            <a:off x="176742" y="6514940"/>
            <a:ext cx="1422400" cy="243417"/>
          </a:xfrm>
          <a:prstGeom prst="rect">
            <a:avLst/>
          </a:prstGeom>
        </p:spPr>
        <p:txBody>
          <a:bodyPr vert="horz" lIns="91440" tIns="45720" rIns="91440" bIns="45720" rtlCol="0" anchor="ctr"/>
          <a:lstStyle>
            <a:defPPr>
              <a:defRPr lang="en-US"/>
            </a:defPPr>
            <a:lvl1pPr marL="0" algn="l" defTabSz="914400" rtl="0" eaLnBrk="1" latinLnBrk="0" hangingPunct="1">
              <a:defRPr sz="10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tx1"/>
                </a:solidFill>
              </a:rPr>
              <a:t>2025-11-25</a:t>
            </a:r>
          </a:p>
        </p:txBody>
      </p:sp>
      <p:sp>
        <p:nvSpPr>
          <p:cNvPr id="12" name="Slide Number Placeholder 5">
            <a:extLst>
              <a:ext uri="{FF2B5EF4-FFF2-40B4-BE49-F238E27FC236}">
                <a16:creationId xmlns:a16="http://schemas.microsoft.com/office/drawing/2014/main" id="{B98A5293-F609-7D25-C547-3AF149FCD18E}"/>
              </a:ext>
            </a:extLst>
          </p:cNvPr>
          <p:cNvSpPr txBox="1">
            <a:spLocks/>
          </p:cNvSpPr>
          <p:nvPr userDrawn="1"/>
        </p:nvSpPr>
        <p:spPr>
          <a:xfrm>
            <a:off x="10635988" y="6514939"/>
            <a:ext cx="1422400" cy="243417"/>
          </a:xfrm>
          <a:prstGeom prst="rect">
            <a:avLst/>
          </a:prstGeom>
        </p:spPr>
        <p:txBody>
          <a:bodyPr vert="horz" lIns="91440" tIns="45720" rIns="91440" bIns="45720" rtlCol="0" anchor="ctr"/>
          <a:lstStyle>
            <a:defPPr>
              <a:defRPr lang="en-US"/>
            </a:defPPr>
            <a:lvl1pPr marL="0" algn="r" defTabSz="914400" rtl="0" eaLnBrk="1" latinLnBrk="0" hangingPunct="1">
              <a:defRPr sz="10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6F15528-21DE-4FAA-801E-634DDDAF4B2B}" type="slidenum">
              <a:rPr lang="en-US" sz="1400" smtClean="0">
                <a:solidFill>
                  <a:schemeClr val="tx1"/>
                </a:solidFill>
              </a:rPr>
              <a:pPr/>
              <a:t>‹#›</a:t>
            </a:fld>
            <a:endParaRPr lang="en-US" sz="1100" dirty="0">
              <a:solidFill>
                <a:schemeClr val="tx1"/>
              </a:solidFill>
            </a:endParaRPr>
          </a:p>
        </p:txBody>
      </p:sp>
    </p:spTree>
    <p:extLst>
      <p:ext uri="{BB962C8B-B14F-4D97-AF65-F5344CB8AC3E}">
        <p14:creationId xmlns:p14="http://schemas.microsoft.com/office/powerpoint/2010/main" val="29770857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microsoft.com/office/2007/relationships/hdphoto" Target="../media/hdphoto2.wdp"/><Relationship Id="rId18" Type="http://schemas.openxmlformats.org/officeDocument/2006/relationships/image" Target="../media/image15.png"/><Relationship Id="rId3" Type="http://schemas.openxmlformats.org/officeDocument/2006/relationships/image" Target="../media/image2.png"/><Relationship Id="rId21" Type="http://schemas.openxmlformats.org/officeDocument/2006/relationships/hyperlink" Target="http://tiny.cc/CleanAirWeek" TargetMode="External"/><Relationship Id="rId7" Type="http://schemas.openxmlformats.org/officeDocument/2006/relationships/image" Target="../media/image6.png"/><Relationship Id="rId12" Type="http://schemas.openxmlformats.org/officeDocument/2006/relationships/image" Target="../media/image10.png"/><Relationship Id="rId17" Type="http://schemas.openxmlformats.org/officeDocument/2006/relationships/image" Target="../media/image14.png"/><Relationship Id="rId2" Type="http://schemas.openxmlformats.org/officeDocument/2006/relationships/image" Target="../media/image1.png"/><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5" Type="http://schemas.openxmlformats.org/officeDocument/2006/relationships/image" Target="../media/image12.png"/><Relationship Id="rId10" Type="http://schemas.microsoft.com/office/2007/relationships/hdphoto" Target="../media/hdphoto1.wdp"/><Relationship Id="rId19" Type="http://schemas.openxmlformats.org/officeDocument/2006/relationships/image" Target="../media/image16.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1.png"/><Relationship Id="rId22" Type="http://schemas.openxmlformats.org/officeDocument/2006/relationships/image" Target="../media/image18.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6.jpg"/><Relationship Id="rId5" Type="http://schemas.openxmlformats.org/officeDocument/2006/relationships/image" Target="../media/image25.PNG"/><Relationship Id="rId4" Type="http://schemas.openxmlformats.org/officeDocument/2006/relationships/hyperlink" Target="https://google.com/search?q=AQ+CEA+AirShare+National+Air+Quality+Network+Sri+Lanka"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8.gif"/><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30.jp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19.png"/><Relationship Id="rId7"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en.wikipedia.org/wiki/The_Council_of_Elrond" TargetMode="External"/><Relationship Id="rId11" Type="http://schemas.microsoft.com/office/2007/relationships/hdphoto" Target="../media/hdphoto3.wdp"/><Relationship Id="rId5" Type="http://schemas.openxmlformats.org/officeDocument/2006/relationships/image" Target="../media/image32.svg"/><Relationship Id="rId10" Type="http://schemas.openxmlformats.org/officeDocument/2006/relationships/image" Target="../media/image36.png"/><Relationship Id="rId4" Type="http://schemas.openxmlformats.org/officeDocument/2006/relationships/image" Target="../media/image31.png"/><Relationship Id="rId9"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9.png"/><Relationship Id="rId7" Type="http://schemas.openxmlformats.org/officeDocument/2006/relationships/diagramQuickStyle" Target="../diagrams/quickStyle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Layout" Target="../diagrams/layout1.xml"/><Relationship Id="rId11" Type="http://schemas.openxmlformats.org/officeDocument/2006/relationships/image" Target="../media/image21.png"/><Relationship Id="rId5" Type="http://schemas.openxmlformats.org/officeDocument/2006/relationships/diagramData" Target="../diagrams/data1.xml"/><Relationship Id="rId10" Type="http://schemas.openxmlformats.org/officeDocument/2006/relationships/image" Target="../media/image20.png"/><Relationship Id="rId4" Type="http://schemas.openxmlformats.org/officeDocument/2006/relationships/hyperlink" Target="https://cea.lk/web/en/about-us" TargetMode="External"/><Relationship Id="rId9" Type="http://schemas.microsoft.com/office/2007/relationships/diagramDrawing" Target="../diagrams/drawing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38.png"/><Relationship Id="rId4" Type="http://schemas.openxmlformats.org/officeDocument/2006/relationships/hyperlink" Target="mailto:AQ@CEA.LK?subject=Clean_Air_Week_2025"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google.com/search?q=AQI+SL+CEA+Guideline" TargetMode="External"/><Relationship Id="rId4" Type="http://schemas.openxmlformats.org/officeDocument/2006/relationships/hyperlink" Target="https://google.com/search?q=CRAP+DAQ+SL"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google.com/search?q=CRAP+DAQ+SL-CEA" TargetMode="External"/><Relationship Id="rId5" Type="http://schemas.openxmlformats.org/officeDocument/2006/relationships/image" Target="../media/image22.jpg"/><Relationship Id="rId4" Type="http://schemas.openxmlformats.org/officeDocument/2006/relationships/hyperlink" Target="https://google.com/search?q=AQI+SL+CEA+Calculation+Guideline"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google.com/search?q=AQ+CEA+AirShare+National+Air+Quality+Network+Sri+Lanka"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51C9F4"/>
            </a:gs>
            <a:gs pos="50000">
              <a:srgbClr val="D4EEF5"/>
            </a:gs>
            <a:gs pos="100000">
              <a:schemeClr val="bg1"/>
            </a:gs>
          </a:gsLst>
          <a:lin ang="5400000"/>
        </a:gradFill>
        <a:effectLst/>
      </p:bgPr>
    </p:bg>
    <p:spTree>
      <p:nvGrpSpPr>
        <p:cNvPr id="1" name="">
          <a:extLst>
            <a:ext uri="{FF2B5EF4-FFF2-40B4-BE49-F238E27FC236}">
              <a16:creationId xmlns:a16="http://schemas.microsoft.com/office/drawing/2014/main" id="{5EE080E9-A219-9C53-4B26-CA527602AB65}"/>
            </a:ext>
          </a:extLst>
        </p:cNvPr>
        <p:cNvGrpSpPr/>
        <p:nvPr/>
      </p:nvGrpSpPr>
      <p:grpSpPr>
        <a:xfrm>
          <a:off x="0" y="0"/>
          <a:ext cx="0" cy="0"/>
          <a:chOff x="0" y="0"/>
          <a:chExt cx="0" cy="0"/>
        </a:xfrm>
      </p:grpSpPr>
      <p:sp>
        <p:nvSpPr>
          <p:cNvPr id="38" name="TextBox 37">
            <a:extLst>
              <a:ext uri="{FF2B5EF4-FFF2-40B4-BE49-F238E27FC236}">
                <a16:creationId xmlns:a16="http://schemas.microsoft.com/office/drawing/2014/main" id="{BF165884-1E9B-31E6-E864-4C249F09FF4A}"/>
              </a:ext>
            </a:extLst>
          </p:cNvPr>
          <p:cNvSpPr txBox="1"/>
          <p:nvPr/>
        </p:nvSpPr>
        <p:spPr>
          <a:xfrm>
            <a:off x="414427" y="1200916"/>
            <a:ext cx="6665976" cy="1938992"/>
          </a:xfrm>
          <a:prstGeom prst="rect">
            <a:avLst/>
          </a:prstGeom>
          <a:noFill/>
        </p:spPr>
        <p:txBody>
          <a:bodyPr wrap="square">
            <a:spAutoFit/>
          </a:bodyPr>
          <a:lstStyle/>
          <a:p>
            <a:r>
              <a:rPr lang="en-US" sz="4000" b="1" dirty="0">
                <a:solidFill>
                  <a:srgbClr val="002060"/>
                </a:solidFill>
                <a:latin typeface="Roboto" panose="02000000000000000000" pitchFamily="2" charset="0"/>
                <a:ea typeface="Roboto" panose="02000000000000000000" pitchFamily="2" charset="0"/>
              </a:rPr>
              <a:t>Path to Clean Air </a:t>
            </a:r>
            <a:br>
              <a:rPr lang="en-US" sz="4000" b="1" dirty="0">
                <a:solidFill>
                  <a:srgbClr val="002060"/>
                </a:solidFill>
                <a:latin typeface="Roboto" panose="02000000000000000000" pitchFamily="2" charset="0"/>
                <a:ea typeface="Roboto" panose="02000000000000000000" pitchFamily="2" charset="0"/>
              </a:rPr>
            </a:br>
            <a:r>
              <a:rPr lang="en-US" sz="4000" b="1" dirty="0">
                <a:solidFill>
                  <a:srgbClr val="002060"/>
                </a:solidFill>
                <a:latin typeface="Roboto" panose="02000000000000000000" pitchFamily="2" charset="0"/>
                <a:ea typeface="Roboto" panose="02000000000000000000" pitchFamily="2" charset="0"/>
              </a:rPr>
              <a:t>in Sri Lanka: </a:t>
            </a:r>
          </a:p>
          <a:p>
            <a:r>
              <a:rPr lang="en-US" sz="3900" dirty="0">
                <a:ln w="19050">
                  <a:solidFill>
                    <a:srgbClr val="002060"/>
                  </a:solidFill>
                </a:ln>
                <a:solidFill>
                  <a:srgbClr val="002060"/>
                </a:solidFill>
                <a:latin typeface="Roboto" panose="02000000000000000000" pitchFamily="2" charset="0"/>
                <a:ea typeface="Roboto" panose="02000000000000000000" pitchFamily="2" charset="0"/>
              </a:rPr>
              <a:t>Challenges &amp; Solutions</a:t>
            </a:r>
            <a:endParaRPr lang="en-US" sz="3900" dirty="0">
              <a:ln w="19050">
                <a:solidFill>
                  <a:srgbClr val="002060"/>
                </a:solidFill>
              </a:ln>
              <a:solidFill>
                <a:srgbClr val="002060"/>
              </a:solidFill>
            </a:endParaRPr>
          </a:p>
        </p:txBody>
      </p:sp>
      <p:sp>
        <p:nvSpPr>
          <p:cNvPr id="41" name="TextBox 40">
            <a:extLst>
              <a:ext uri="{FF2B5EF4-FFF2-40B4-BE49-F238E27FC236}">
                <a16:creationId xmlns:a16="http://schemas.microsoft.com/office/drawing/2014/main" id="{807B5D97-AD55-3F3A-EE40-73B3CEE47A00}"/>
              </a:ext>
            </a:extLst>
          </p:cNvPr>
          <p:cNvSpPr txBox="1"/>
          <p:nvPr/>
        </p:nvSpPr>
        <p:spPr>
          <a:xfrm>
            <a:off x="406704" y="3667300"/>
            <a:ext cx="6665976"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tx2"/>
                </a:solidFill>
                <a:latin typeface="Roboto" panose="02000000000000000000" pitchFamily="2" charset="0"/>
                <a:ea typeface="Roboto" panose="02000000000000000000" pitchFamily="2" charset="0"/>
              </a:rPr>
              <a:t>Existing Challenges and Support Needed </a:t>
            </a:r>
            <a:br>
              <a:rPr lang="en-US" sz="1800" dirty="0">
                <a:solidFill>
                  <a:schemeClr val="tx2"/>
                </a:solidFill>
                <a:latin typeface="Roboto" panose="02000000000000000000" pitchFamily="2" charset="0"/>
                <a:ea typeface="Roboto" panose="02000000000000000000" pitchFamily="2" charset="0"/>
              </a:rPr>
            </a:br>
            <a:r>
              <a:rPr lang="en-US" sz="1800" dirty="0">
                <a:solidFill>
                  <a:schemeClr val="tx2"/>
                </a:solidFill>
                <a:latin typeface="Roboto" panose="02000000000000000000" pitchFamily="2" charset="0"/>
                <a:ea typeface="Roboto" panose="02000000000000000000" pitchFamily="2" charset="0"/>
              </a:rPr>
              <a:t>from Regional Stakeholders</a:t>
            </a:r>
          </a:p>
        </p:txBody>
      </p:sp>
      <p:sp>
        <p:nvSpPr>
          <p:cNvPr id="44" name="TextBox 43">
            <a:extLst>
              <a:ext uri="{FF2B5EF4-FFF2-40B4-BE49-F238E27FC236}">
                <a16:creationId xmlns:a16="http://schemas.microsoft.com/office/drawing/2014/main" id="{DBC4D653-10D7-47CC-A74B-3C45871F083B}"/>
              </a:ext>
            </a:extLst>
          </p:cNvPr>
          <p:cNvSpPr txBox="1"/>
          <p:nvPr/>
        </p:nvSpPr>
        <p:spPr>
          <a:xfrm>
            <a:off x="428313" y="4905933"/>
            <a:ext cx="5575323" cy="923330"/>
          </a:xfrm>
          <a:prstGeom prst="rect">
            <a:avLst/>
          </a:prstGeom>
          <a:noFill/>
        </p:spPr>
        <p:txBody>
          <a:bodyPr wrap="square">
            <a:spAutoFit/>
          </a:bodyPr>
          <a:lstStyle/>
          <a:p>
            <a:pPr>
              <a:spcBef>
                <a:spcPts val="300"/>
              </a:spcBef>
              <a:spcAft>
                <a:spcPts val="300"/>
              </a:spcAft>
            </a:pPr>
            <a:r>
              <a:rPr lang="en-US" sz="1100" dirty="0">
                <a:solidFill>
                  <a:schemeClr val="tx2"/>
                </a:solidFill>
                <a:latin typeface="Roboto" panose="02000000000000000000" pitchFamily="2" charset="0"/>
                <a:ea typeface="Roboto" panose="02000000000000000000" pitchFamily="2" charset="0"/>
              </a:rPr>
              <a:t>Presenter: 	Akila Jayasundara (Environmental Officer) </a:t>
            </a:r>
            <a:br>
              <a:rPr lang="en-US" sz="1100" dirty="0">
                <a:solidFill>
                  <a:schemeClr val="tx2"/>
                </a:solidFill>
                <a:latin typeface="Roboto" panose="02000000000000000000" pitchFamily="2" charset="0"/>
                <a:ea typeface="Roboto" panose="02000000000000000000" pitchFamily="2" charset="0"/>
              </a:rPr>
            </a:br>
            <a:r>
              <a:rPr lang="en-US" sz="1100" dirty="0">
                <a:solidFill>
                  <a:schemeClr val="tx2"/>
                </a:solidFill>
                <a:latin typeface="Roboto" panose="02000000000000000000" pitchFamily="2" charset="0"/>
                <a:ea typeface="Roboto" panose="02000000000000000000" pitchFamily="2" charset="0"/>
              </a:rPr>
              <a:t>	Central Environmental Authority, Sri Lanka</a:t>
            </a:r>
          </a:p>
          <a:p>
            <a:pPr>
              <a:spcBef>
                <a:spcPts val="300"/>
              </a:spcBef>
              <a:spcAft>
                <a:spcPts val="300"/>
              </a:spcAft>
            </a:pPr>
            <a:r>
              <a:rPr lang="en-US" sz="1100" dirty="0">
                <a:solidFill>
                  <a:schemeClr val="tx2"/>
                </a:solidFill>
                <a:latin typeface="Roboto" panose="02000000000000000000" pitchFamily="2" charset="0"/>
                <a:ea typeface="Roboto" panose="02000000000000000000" pitchFamily="2" charset="0"/>
              </a:rPr>
              <a:t>Date: 	2025-11-25</a:t>
            </a:r>
          </a:p>
          <a:p>
            <a:pPr>
              <a:spcBef>
                <a:spcPts val="300"/>
              </a:spcBef>
              <a:spcAft>
                <a:spcPts val="300"/>
              </a:spcAft>
            </a:pPr>
            <a:r>
              <a:rPr lang="en-US" sz="1100" dirty="0">
                <a:solidFill>
                  <a:schemeClr val="tx2"/>
                </a:solidFill>
                <a:latin typeface="Roboto" panose="02000000000000000000" pitchFamily="2" charset="0"/>
                <a:ea typeface="Roboto" panose="02000000000000000000" pitchFamily="2" charset="0"/>
              </a:rPr>
              <a:t>Event: 	CLEAN AIR WEEK 2025</a:t>
            </a:r>
          </a:p>
        </p:txBody>
      </p:sp>
      <p:cxnSp>
        <p:nvCxnSpPr>
          <p:cNvPr id="45" name="Straight Connector 44">
            <a:extLst>
              <a:ext uri="{FF2B5EF4-FFF2-40B4-BE49-F238E27FC236}">
                <a16:creationId xmlns:a16="http://schemas.microsoft.com/office/drawing/2014/main" id="{6C79C474-1DAE-2873-7FB5-0C342DBB77CC}"/>
              </a:ext>
            </a:extLst>
          </p:cNvPr>
          <p:cNvCxnSpPr>
            <a:cxnSpLocks/>
          </p:cNvCxnSpPr>
          <p:nvPr/>
        </p:nvCxnSpPr>
        <p:spPr>
          <a:xfrm>
            <a:off x="474606" y="3359236"/>
            <a:ext cx="5335032" cy="23584"/>
          </a:xfrm>
          <a:prstGeom prst="line">
            <a:avLst/>
          </a:prstGeom>
        </p:spPr>
        <p:style>
          <a:lnRef idx="1">
            <a:schemeClr val="accent5"/>
          </a:lnRef>
          <a:fillRef idx="0">
            <a:schemeClr val="accent5"/>
          </a:fillRef>
          <a:effectRef idx="0">
            <a:schemeClr val="accent5"/>
          </a:effectRef>
          <a:fontRef idx="minor">
            <a:schemeClr val="tx1"/>
          </a:fontRef>
        </p:style>
      </p:cxnSp>
      <p:cxnSp>
        <p:nvCxnSpPr>
          <p:cNvPr id="47" name="Straight Connector 46">
            <a:extLst>
              <a:ext uri="{FF2B5EF4-FFF2-40B4-BE49-F238E27FC236}">
                <a16:creationId xmlns:a16="http://schemas.microsoft.com/office/drawing/2014/main" id="{03BAD0C5-4F12-78F4-908A-404A0721D00D}"/>
              </a:ext>
            </a:extLst>
          </p:cNvPr>
          <p:cNvCxnSpPr>
            <a:cxnSpLocks/>
          </p:cNvCxnSpPr>
          <p:nvPr/>
        </p:nvCxnSpPr>
        <p:spPr>
          <a:xfrm>
            <a:off x="474606" y="4609284"/>
            <a:ext cx="5335032" cy="0"/>
          </a:xfrm>
          <a:prstGeom prst="line">
            <a:avLst/>
          </a:prstGeom>
        </p:spPr>
        <p:style>
          <a:lnRef idx="1">
            <a:schemeClr val="accent5"/>
          </a:lnRef>
          <a:fillRef idx="0">
            <a:schemeClr val="accent5"/>
          </a:fillRef>
          <a:effectRef idx="0">
            <a:schemeClr val="accent5"/>
          </a:effectRef>
          <a:fontRef idx="minor">
            <a:schemeClr val="tx1"/>
          </a:fontRef>
        </p:style>
      </p:cxnSp>
      <p:grpSp>
        <p:nvGrpSpPr>
          <p:cNvPr id="75" name="Group 74">
            <a:extLst>
              <a:ext uri="{FF2B5EF4-FFF2-40B4-BE49-F238E27FC236}">
                <a16:creationId xmlns:a16="http://schemas.microsoft.com/office/drawing/2014/main" id="{0A553213-B8F0-6ABA-62E8-AEA3E38CF846}"/>
              </a:ext>
            </a:extLst>
          </p:cNvPr>
          <p:cNvGrpSpPr/>
          <p:nvPr/>
        </p:nvGrpSpPr>
        <p:grpSpPr>
          <a:xfrm>
            <a:off x="5600533" y="377352"/>
            <a:ext cx="6789251" cy="4440318"/>
            <a:chOff x="6448273" y="97348"/>
            <a:chExt cx="12593118" cy="8236173"/>
          </a:xfrm>
        </p:grpSpPr>
        <p:sp>
          <p:nvSpPr>
            <p:cNvPr id="76" name="TextBox 22">
              <a:extLst>
                <a:ext uri="{FF2B5EF4-FFF2-40B4-BE49-F238E27FC236}">
                  <a16:creationId xmlns:a16="http://schemas.microsoft.com/office/drawing/2014/main" id="{C0F59AC1-45D5-DC4D-1C2B-A496F98C713D}"/>
                </a:ext>
              </a:extLst>
            </p:cNvPr>
            <p:cNvSpPr txBox="1"/>
            <p:nvPr/>
          </p:nvSpPr>
          <p:spPr>
            <a:xfrm>
              <a:off x="12033200" y="4631169"/>
              <a:ext cx="1286870" cy="626794"/>
            </a:xfrm>
            <a:prstGeom prst="rect">
              <a:avLst/>
            </a:prstGeom>
          </p:spPr>
          <p:txBody>
            <a:bodyPr lIns="50800" tIns="50800" rIns="50800" bIns="50800" rtlCol="0" anchor="ctr"/>
            <a:lstStyle/>
            <a:p>
              <a:pPr algn="ctr">
                <a:lnSpc>
                  <a:spcPts val="2529"/>
                </a:lnSpc>
              </a:pPr>
              <a:endParaRPr/>
            </a:p>
          </p:txBody>
        </p:sp>
        <p:grpSp>
          <p:nvGrpSpPr>
            <p:cNvPr id="77" name="Group 8">
              <a:extLst>
                <a:ext uri="{FF2B5EF4-FFF2-40B4-BE49-F238E27FC236}">
                  <a16:creationId xmlns:a16="http://schemas.microsoft.com/office/drawing/2014/main" id="{A999C013-BAA3-09ED-A9C6-D5C0AC25EBFB}"/>
                </a:ext>
              </a:extLst>
            </p:cNvPr>
            <p:cNvGrpSpPr/>
            <p:nvPr/>
          </p:nvGrpSpPr>
          <p:grpSpPr>
            <a:xfrm>
              <a:off x="12744832" y="2011714"/>
              <a:ext cx="1633577" cy="1072035"/>
              <a:chOff x="0" y="0"/>
              <a:chExt cx="812800" cy="533400"/>
            </a:xfrm>
          </p:grpSpPr>
          <p:sp>
            <p:nvSpPr>
              <p:cNvPr id="94" name="Freeform 9">
                <a:extLst>
                  <a:ext uri="{FF2B5EF4-FFF2-40B4-BE49-F238E27FC236}">
                    <a16:creationId xmlns:a16="http://schemas.microsoft.com/office/drawing/2014/main" id="{54C44910-A311-1AE0-9E80-3C3FCDB8661F}"/>
                  </a:ext>
                </a:extLst>
              </p:cNvPr>
              <p:cNvSpPr/>
              <p:nvPr/>
            </p:nvSpPr>
            <p:spPr>
              <a:xfrm>
                <a:off x="0" y="0"/>
                <a:ext cx="827989" cy="537638"/>
              </a:xfrm>
              <a:custGeom>
                <a:avLst/>
                <a:gdLst/>
                <a:ahLst/>
                <a:cxnLst/>
                <a:rect l="l" t="t" r="r" b="b"/>
                <a:pathLst>
                  <a:path w="827989" h="537638">
                    <a:moveTo>
                      <a:pt x="461490" y="0"/>
                    </a:moveTo>
                    <a:cubicBezTo>
                      <a:pt x="470405" y="0"/>
                      <a:pt x="479374" y="0"/>
                      <a:pt x="488272" y="0"/>
                    </a:cubicBezTo>
                    <a:cubicBezTo>
                      <a:pt x="559210" y="8909"/>
                      <a:pt x="603543" y="38564"/>
                      <a:pt x="623736" y="87090"/>
                    </a:cubicBezTo>
                    <a:cubicBezTo>
                      <a:pt x="742003" y="80618"/>
                      <a:pt x="827989" y="172373"/>
                      <a:pt x="775586" y="262426"/>
                    </a:cubicBezTo>
                    <a:cubicBezTo>
                      <a:pt x="793012" y="281349"/>
                      <a:pt x="807550" y="302517"/>
                      <a:pt x="812800" y="330926"/>
                    </a:cubicBezTo>
                    <a:cubicBezTo>
                      <a:pt x="812800" y="339065"/>
                      <a:pt x="812800" y="347184"/>
                      <a:pt x="812800" y="355321"/>
                    </a:cubicBezTo>
                    <a:cubicBezTo>
                      <a:pt x="797154" y="427627"/>
                      <a:pt x="729827" y="476486"/>
                      <a:pt x="619295" y="463333"/>
                    </a:cubicBezTo>
                    <a:cubicBezTo>
                      <a:pt x="590856" y="500459"/>
                      <a:pt x="540252" y="537638"/>
                      <a:pt x="461507" y="533008"/>
                    </a:cubicBezTo>
                    <a:cubicBezTo>
                      <a:pt x="420804" y="530570"/>
                      <a:pt x="392488" y="516453"/>
                      <a:pt x="367697" y="499302"/>
                    </a:cubicBezTo>
                    <a:cubicBezTo>
                      <a:pt x="341584" y="513559"/>
                      <a:pt x="313304" y="524747"/>
                      <a:pt x="272443" y="524871"/>
                    </a:cubicBezTo>
                    <a:cubicBezTo>
                      <a:pt x="177910" y="525082"/>
                      <a:pt x="114672" y="470155"/>
                      <a:pt x="113139" y="394815"/>
                    </a:cubicBezTo>
                    <a:cubicBezTo>
                      <a:pt x="52367" y="377190"/>
                      <a:pt x="11206" y="344291"/>
                      <a:pt x="0" y="287995"/>
                    </a:cubicBezTo>
                    <a:cubicBezTo>
                      <a:pt x="0" y="279858"/>
                      <a:pt x="0" y="271704"/>
                      <a:pt x="0" y="263601"/>
                    </a:cubicBezTo>
                    <a:cubicBezTo>
                      <a:pt x="12369" y="207816"/>
                      <a:pt x="51292" y="172776"/>
                      <a:pt x="116099" y="157922"/>
                    </a:cubicBezTo>
                    <a:cubicBezTo>
                      <a:pt x="112205" y="63818"/>
                      <a:pt x="241837" y="5016"/>
                      <a:pt x="348333" y="46474"/>
                    </a:cubicBezTo>
                    <a:cubicBezTo>
                      <a:pt x="373689" y="25973"/>
                      <a:pt x="409562" y="3613"/>
                      <a:pt x="461490" y="0"/>
                    </a:cubicBezTo>
                    <a:close/>
                  </a:path>
                </a:pathLst>
              </a:custGeom>
              <a:solidFill>
                <a:srgbClr val="FFFFFF">
                  <a:alpha val="36863"/>
                </a:srgbClr>
              </a:solidFill>
            </p:spPr>
            <p:txBody>
              <a:bodyPr/>
              <a:lstStyle/>
              <a:p>
                <a:endParaRPr lang="en-US"/>
              </a:p>
            </p:txBody>
          </p:sp>
          <p:sp>
            <p:nvSpPr>
              <p:cNvPr id="95" name="TextBox 10">
                <a:extLst>
                  <a:ext uri="{FF2B5EF4-FFF2-40B4-BE49-F238E27FC236}">
                    <a16:creationId xmlns:a16="http://schemas.microsoft.com/office/drawing/2014/main" id="{806E52FA-9240-D244-9F1F-D8C36F27A1DD}"/>
                  </a:ext>
                </a:extLst>
              </p:cNvPr>
              <p:cNvSpPr txBox="1"/>
              <p:nvPr/>
            </p:nvSpPr>
            <p:spPr>
              <a:xfrm>
                <a:off x="38100" y="98425"/>
                <a:ext cx="736600" cy="358775"/>
              </a:xfrm>
              <a:prstGeom prst="rect">
                <a:avLst/>
              </a:prstGeom>
            </p:spPr>
            <p:txBody>
              <a:bodyPr lIns="50800" tIns="50800" rIns="50800" bIns="50800" rtlCol="0" anchor="ctr"/>
              <a:lstStyle/>
              <a:p>
                <a:pPr algn="ctr">
                  <a:lnSpc>
                    <a:spcPts val="2529"/>
                  </a:lnSpc>
                </a:pPr>
                <a:endParaRPr/>
              </a:p>
            </p:txBody>
          </p:sp>
        </p:grpSp>
        <p:sp>
          <p:nvSpPr>
            <p:cNvPr id="78" name="Freeform 11">
              <a:extLst>
                <a:ext uri="{FF2B5EF4-FFF2-40B4-BE49-F238E27FC236}">
                  <a16:creationId xmlns:a16="http://schemas.microsoft.com/office/drawing/2014/main" id="{2B68FFD4-1A92-2989-F86D-C54764024352}"/>
                </a:ext>
              </a:extLst>
            </p:cNvPr>
            <p:cNvSpPr/>
            <p:nvPr/>
          </p:nvSpPr>
          <p:spPr>
            <a:xfrm>
              <a:off x="6448273" y="244746"/>
              <a:ext cx="12593118" cy="8088775"/>
            </a:xfrm>
            <a:custGeom>
              <a:avLst/>
              <a:gdLst/>
              <a:ahLst/>
              <a:cxnLst/>
              <a:rect l="l" t="t" r="r" b="b"/>
              <a:pathLst>
                <a:path w="12593118" h="8088775">
                  <a:moveTo>
                    <a:pt x="0" y="0"/>
                  </a:moveTo>
                  <a:lnTo>
                    <a:pt x="12593119" y="0"/>
                  </a:lnTo>
                  <a:lnTo>
                    <a:pt x="12593119" y="8088775"/>
                  </a:lnTo>
                  <a:lnTo>
                    <a:pt x="0" y="8088775"/>
                  </a:lnTo>
                  <a:lnTo>
                    <a:pt x="0" y="0"/>
                  </a:lnTo>
                  <a:close/>
                </a:path>
              </a:pathLst>
            </a:custGeom>
            <a:blipFill>
              <a:blip r:embed="rId2">
                <a:alphaModFix amt="85000"/>
              </a:blip>
              <a:stretch>
                <a:fillRect b="-3790"/>
              </a:stretch>
            </a:blipFill>
          </p:spPr>
          <p:txBody>
            <a:bodyPr/>
            <a:lstStyle/>
            <a:p>
              <a:endParaRPr lang="en-US"/>
            </a:p>
          </p:txBody>
        </p:sp>
        <p:grpSp>
          <p:nvGrpSpPr>
            <p:cNvPr id="79" name="Group 19">
              <a:extLst>
                <a:ext uri="{FF2B5EF4-FFF2-40B4-BE49-F238E27FC236}">
                  <a16:creationId xmlns:a16="http://schemas.microsoft.com/office/drawing/2014/main" id="{5649981D-BB52-7347-62E0-624587303A16}"/>
                </a:ext>
              </a:extLst>
            </p:cNvPr>
            <p:cNvGrpSpPr/>
            <p:nvPr/>
          </p:nvGrpSpPr>
          <p:grpSpPr>
            <a:xfrm>
              <a:off x="6992444" y="817245"/>
              <a:ext cx="1863973" cy="1772958"/>
              <a:chOff x="-170878" y="-442207"/>
              <a:chExt cx="945578" cy="899407"/>
            </a:xfrm>
          </p:grpSpPr>
          <p:sp>
            <p:nvSpPr>
              <p:cNvPr id="92" name="Freeform 20">
                <a:extLst>
                  <a:ext uri="{FF2B5EF4-FFF2-40B4-BE49-F238E27FC236}">
                    <a16:creationId xmlns:a16="http://schemas.microsoft.com/office/drawing/2014/main" id="{B0C68E66-0113-2892-1FDD-EB5EDAC3BE23}"/>
                  </a:ext>
                </a:extLst>
              </p:cNvPr>
              <p:cNvSpPr/>
              <p:nvPr/>
            </p:nvSpPr>
            <p:spPr>
              <a:xfrm>
                <a:off x="-170878" y="-442207"/>
                <a:ext cx="827989" cy="537638"/>
              </a:xfrm>
              <a:custGeom>
                <a:avLst/>
                <a:gdLst/>
                <a:ahLst/>
                <a:cxnLst/>
                <a:rect l="l" t="t" r="r" b="b"/>
                <a:pathLst>
                  <a:path w="827989" h="537638">
                    <a:moveTo>
                      <a:pt x="461490" y="0"/>
                    </a:moveTo>
                    <a:cubicBezTo>
                      <a:pt x="470405" y="0"/>
                      <a:pt x="479374" y="0"/>
                      <a:pt x="488272" y="0"/>
                    </a:cubicBezTo>
                    <a:cubicBezTo>
                      <a:pt x="559210" y="8909"/>
                      <a:pt x="603543" y="38564"/>
                      <a:pt x="623736" y="87090"/>
                    </a:cubicBezTo>
                    <a:cubicBezTo>
                      <a:pt x="742003" y="80618"/>
                      <a:pt x="827989" y="172373"/>
                      <a:pt x="775586" y="262426"/>
                    </a:cubicBezTo>
                    <a:cubicBezTo>
                      <a:pt x="793012" y="281349"/>
                      <a:pt x="807550" y="302517"/>
                      <a:pt x="812800" y="330926"/>
                    </a:cubicBezTo>
                    <a:cubicBezTo>
                      <a:pt x="812800" y="339065"/>
                      <a:pt x="812800" y="347184"/>
                      <a:pt x="812800" y="355321"/>
                    </a:cubicBezTo>
                    <a:cubicBezTo>
                      <a:pt x="797154" y="427627"/>
                      <a:pt x="729827" y="476486"/>
                      <a:pt x="619295" y="463333"/>
                    </a:cubicBezTo>
                    <a:cubicBezTo>
                      <a:pt x="590856" y="500459"/>
                      <a:pt x="540252" y="537638"/>
                      <a:pt x="461507" y="533008"/>
                    </a:cubicBezTo>
                    <a:cubicBezTo>
                      <a:pt x="420804" y="530570"/>
                      <a:pt x="392488" y="516453"/>
                      <a:pt x="367697" y="499302"/>
                    </a:cubicBezTo>
                    <a:cubicBezTo>
                      <a:pt x="341584" y="513559"/>
                      <a:pt x="313304" y="524747"/>
                      <a:pt x="272443" y="524871"/>
                    </a:cubicBezTo>
                    <a:cubicBezTo>
                      <a:pt x="177910" y="525082"/>
                      <a:pt x="114672" y="470155"/>
                      <a:pt x="113139" y="394815"/>
                    </a:cubicBezTo>
                    <a:cubicBezTo>
                      <a:pt x="52367" y="377190"/>
                      <a:pt x="11206" y="344291"/>
                      <a:pt x="0" y="287995"/>
                    </a:cubicBezTo>
                    <a:cubicBezTo>
                      <a:pt x="0" y="279858"/>
                      <a:pt x="0" y="271704"/>
                      <a:pt x="0" y="263601"/>
                    </a:cubicBezTo>
                    <a:cubicBezTo>
                      <a:pt x="12369" y="207816"/>
                      <a:pt x="51292" y="172776"/>
                      <a:pt x="116099" y="157922"/>
                    </a:cubicBezTo>
                    <a:cubicBezTo>
                      <a:pt x="112205" y="63818"/>
                      <a:pt x="241837" y="5016"/>
                      <a:pt x="348333" y="46474"/>
                    </a:cubicBezTo>
                    <a:cubicBezTo>
                      <a:pt x="373689" y="25973"/>
                      <a:pt x="409562" y="3613"/>
                      <a:pt x="461490" y="0"/>
                    </a:cubicBezTo>
                    <a:close/>
                  </a:path>
                </a:pathLst>
              </a:custGeom>
              <a:solidFill>
                <a:srgbClr val="FFFFFF">
                  <a:alpha val="27843"/>
                </a:srgbClr>
              </a:solidFill>
            </p:spPr>
            <p:txBody>
              <a:bodyPr/>
              <a:lstStyle/>
              <a:p>
                <a:endParaRPr lang="en-US"/>
              </a:p>
            </p:txBody>
          </p:sp>
          <p:sp>
            <p:nvSpPr>
              <p:cNvPr id="93" name="TextBox 21">
                <a:extLst>
                  <a:ext uri="{FF2B5EF4-FFF2-40B4-BE49-F238E27FC236}">
                    <a16:creationId xmlns:a16="http://schemas.microsoft.com/office/drawing/2014/main" id="{9D2C1B26-69D9-3474-A593-F5C945F007DF}"/>
                  </a:ext>
                </a:extLst>
              </p:cNvPr>
              <p:cNvSpPr txBox="1"/>
              <p:nvPr/>
            </p:nvSpPr>
            <p:spPr>
              <a:xfrm>
                <a:off x="38100" y="98425"/>
                <a:ext cx="736600" cy="358775"/>
              </a:xfrm>
              <a:prstGeom prst="rect">
                <a:avLst/>
              </a:prstGeom>
            </p:spPr>
            <p:txBody>
              <a:bodyPr lIns="50800" tIns="50800" rIns="50800" bIns="50800" rtlCol="0" anchor="ctr"/>
              <a:lstStyle/>
              <a:p>
                <a:pPr algn="ctr">
                  <a:lnSpc>
                    <a:spcPts val="2529"/>
                  </a:lnSpc>
                </a:pPr>
                <a:endParaRPr/>
              </a:p>
            </p:txBody>
          </p:sp>
        </p:grpSp>
        <p:grpSp>
          <p:nvGrpSpPr>
            <p:cNvPr id="80" name="Group 22">
              <a:extLst>
                <a:ext uri="{FF2B5EF4-FFF2-40B4-BE49-F238E27FC236}">
                  <a16:creationId xmlns:a16="http://schemas.microsoft.com/office/drawing/2014/main" id="{1A520924-3B3C-5356-42C8-A4E929A95854}"/>
                </a:ext>
              </a:extLst>
            </p:cNvPr>
            <p:cNvGrpSpPr/>
            <p:nvPr/>
          </p:nvGrpSpPr>
          <p:grpSpPr>
            <a:xfrm>
              <a:off x="6836133" y="97348"/>
              <a:ext cx="3781576" cy="2372412"/>
              <a:chOff x="38100" y="-1314576"/>
              <a:chExt cx="2824172" cy="1771776"/>
            </a:xfrm>
          </p:grpSpPr>
          <p:sp>
            <p:nvSpPr>
              <p:cNvPr id="90" name="Freeform 23">
                <a:extLst>
                  <a:ext uri="{FF2B5EF4-FFF2-40B4-BE49-F238E27FC236}">
                    <a16:creationId xmlns:a16="http://schemas.microsoft.com/office/drawing/2014/main" id="{D1975404-7054-9ADE-6831-E08D1ECD280F}"/>
                  </a:ext>
                </a:extLst>
              </p:cNvPr>
              <p:cNvSpPr/>
              <p:nvPr/>
            </p:nvSpPr>
            <p:spPr>
              <a:xfrm>
                <a:off x="2034281" y="-1314576"/>
                <a:ext cx="827991" cy="537637"/>
              </a:xfrm>
              <a:custGeom>
                <a:avLst/>
                <a:gdLst/>
                <a:ahLst/>
                <a:cxnLst/>
                <a:rect l="l" t="t" r="r" b="b"/>
                <a:pathLst>
                  <a:path w="827989" h="537638">
                    <a:moveTo>
                      <a:pt x="461490" y="0"/>
                    </a:moveTo>
                    <a:cubicBezTo>
                      <a:pt x="470405" y="0"/>
                      <a:pt x="479374" y="0"/>
                      <a:pt x="488272" y="0"/>
                    </a:cubicBezTo>
                    <a:cubicBezTo>
                      <a:pt x="559210" y="8909"/>
                      <a:pt x="603543" y="38564"/>
                      <a:pt x="623736" y="87090"/>
                    </a:cubicBezTo>
                    <a:cubicBezTo>
                      <a:pt x="742003" y="80618"/>
                      <a:pt x="827989" y="172373"/>
                      <a:pt x="775586" y="262426"/>
                    </a:cubicBezTo>
                    <a:cubicBezTo>
                      <a:pt x="793012" y="281349"/>
                      <a:pt x="807550" y="302517"/>
                      <a:pt x="812800" y="330926"/>
                    </a:cubicBezTo>
                    <a:cubicBezTo>
                      <a:pt x="812800" y="339065"/>
                      <a:pt x="812800" y="347184"/>
                      <a:pt x="812800" y="355321"/>
                    </a:cubicBezTo>
                    <a:cubicBezTo>
                      <a:pt x="797154" y="427627"/>
                      <a:pt x="729827" y="476486"/>
                      <a:pt x="619295" y="463333"/>
                    </a:cubicBezTo>
                    <a:cubicBezTo>
                      <a:pt x="590856" y="500459"/>
                      <a:pt x="540252" y="537638"/>
                      <a:pt x="461507" y="533008"/>
                    </a:cubicBezTo>
                    <a:cubicBezTo>
                      <a:pt x="420804" y="530570"/>
                      <a:pt x="392488" y="516453"/>
                      <a:pt x="367697" y="499302"/>
                    </a:cubicBezTo>
                    <a:cubicBezTo>
                      <a:pt x="341584" y="513559"/>
                      <a:pt x="313304" y="524747"/>
                      <a:pt x="272443" y="524871"/>
                    </a:cubicBezTo>
                    <a:cubicBezTo>
                      <a:pt x="177910" y="525082"/>
                      <a:pt x="114672" y="470155"/>
                      <a:pt x="113139" y="394815"/>
                    </a:cubicBezTo>
                    <a:cubicBezTo>
                      <a:pt x="52367" y="377190"/>
                      <a:pt x="11206" y="344291"/>
                      <a:pt x="0" y="287995"/>
                    </a:cubicBezTo>
                    <a:cubicBezTo>
                      <a:pt x="0" y="279858"/>
                      <a:pt x="0" y="271704"/>
                      <a:pt x="0" y="263601"/>
                    </a:cubicBezTo>
                    <a:cubicBezTo>
                      <a:pt x="12369" y="207816"/>
                      <a:pt x="51292" y="172776"/>
                      <a:pt x="116099" y="157922"/>
                    </a:cubicBezTo>
                    <a:cubicBezTo>
                      <a:pt x="112205" y="63818"/>
                      <a:pt x="241837" y="5016"/>
                      <a:pt x="348333" y="46474"/>
                    </a:cubicBezTo>
                    <a:cubicBezTo>
                      <a:pt x="373689" y="25973"/>
                      <a:pt x="409562" y="3613"/>
                      <a:pt x="461490" y="0"/>
                    </a:cubicBezTo>
                    <a:close/>
                  </a:path>
                </a:pathLst>
              </a:custGeom>
              <a:solidFill>
                <a:srgbClr val="FFFFFF">
                  <a:alpha val="50980"/>
                </a:srgbClr>
              </a:solidFill>
            </p:spPr>
            <p:txBody>
              <a:bodyPr/>
              <a:lstStyle/>
              <a:p>
                <a:endParaRPr lang="en-US"/>
              </a:p>
            </p:txBody>
          </p:sp>
          <p:sp>
            <p:nvSpPr>
              <p:cNvPr id="91" name="TextBox 24">
                <a:extLst>
                  <a:ext uri="{FF2B5EF4-FFF2-40B4-BE49-F238E27FC236}">
                    <a16:creationId xmlns:a16="http://schemas.microsoft.com/office/drawing/2014/main" id="{42DEE913-18FC-C32E-5EFA-36EEA6602359}"/>
                  </a:ext>
                </a:extLst>
              </p:cNvPr>
              <p:cNvSpPr txBox="1"/>
              <p:nvPr/>
            </p:nvSpPr>
            <p:spPr>
              <a:xfrm>
                <a:off x="38100" y="98425"/>
                <a:ext cx="736600" cy="358775"/>
              </a:xfrm>
              <a:prstGeom prst="rect">
                <a:avLst/>
              </a:prstGeom>
            </p:spPr>
            <p:txBody>
              <a:bodyPr lIns="50800" tIns="50800" rIns="50800" bIns="50800" rtlCol="0" anchor="ctr"/>
              <a:lstStyle/>
              <a:p>
                <a:pPr algn="ctr">
                  <a:lnSpc>
                    <a:spcPts val="2529"/>
                  </a:lnSpc>
                </a:pPr>
                <a:endParaRPr/>
              </a:p>
            </p:txBody>
          </p:sp>
        </p:grpSp>
        <p:grpSp>
          <p:nvGrpSpPr>
            <p:cNvPr id="81" name="Group 25">
              <a:extLst>
                <a:ext uri="{FF2B5EF4-FFF2-40B4-BE49-F238E27FC236}">
                  <a16:creationId xmlns:a16="http://schemas.microsoft.com/office/drawing/2014/main" id="{D4D1FD0C-4BEF-827F-81F9-B5E3B36CBF48}"/>
                </a:ext>
              </a:extLst>
            </p:cNvPr>
            <p:cNvGrpSpPr/>
            <p:nvPr/>
          </p:nvGrpSpPr>
          <p:grpSpPr>
            <a:xfrm>
              <a:off x="16160944" y="2865147"/>
              <a:ext cx="1272717" cy="835220"/>
              <a:chOff x="0" y="0"/>
              <a:chExt cx="812800" cy="533400"/>
            </a:xfrm>
          </p:grpSpPr>
          <p:sp>
            <p:nvSpPr>
              <p:cNvPr id="88" name="Freeform 26">
                <a:extLst>
                  <a:ext uri="{FF2B5EF4-FFF2-40B4-BE49-F238E27FC236}">
                    <a16:creationId xmlns:a16="http://schemas.microsoft.com/office/drawing/2014/main" id="{1E1E4D73-835F-7173-C770-DC630E6A4AF1}"/>
                  </a:ext>
                </a:extLst>
              </p:cNvPr>
              <p:cNvSpPr/>
              <p:nvPr/>
            </p:nvSpPr>
            <p:spPr>
              <a:xfrm>
                <a:off x="0" y="0"/>
                <a:ext cx="827989" cy="537638"/>
              </a:xfrm>
              <a:custGeom>
                <a:avLst/>
                <a:gdLst/>
                <a:ahLst/>
                <a:cxnLst/>
                <a:rect l="l" t="t" r="r" b="b"/>
                <a:pathLst>
                  <a:path w="827989" h="537638">
                    <a:moveTo>
                      <a:pt x="461490" y="0"/>
                    </a:moveTo>
                    <a:cubicBezTo>
                      <a:pt x="470405" y="0"/>
                      <a:pt x="479374" y="0"/>
                      <a:pt x="488272" y="0"/>
                    </a:cubicBezTo>
                    <a:cubicBezTo>
                      <a:pt x="559210" y="8909"/>
                      <a:pt x="603543" y="38564"/>
                      <a:pt x="623736" y="87090"/>
                    </a:cubicBezTo>
                    <a:cubicBezTo>
                      <a:pt x="742003" y="80618"/>
                      <a:pt x="827989" y="172373"/>
                      <a:pt x="775586" y="262426"/>
                    </a:cubicBezTo>
                    <a:cubicBezTo>
                      <a:pt x="793012" y="281349"/>
                      <a:pt x="807550" y="302517"/>
                      <a:pt x="812800" y="330926"/>
                    </a:cubicBezTo>
                    <a:cubicBezTo>
                      <a:pt x="812800" y="339065"/>
                      <a:pt x="812800" y="347184"/>
                      <a:pt x="812800" y="355321"/>
                    </a:cubicBezTo>
                    <a:cubicBezTo>
                      <a:pt x="797154" y="427627"/>
                      <a:pt x="729827" y="476486"/>
                      <a:pt x="619295" y="463333"/>
                    </a:cubicBezTo>
                    <a:cubicBezTo>
                      <a:pt x="590856" y="500459"/>
                      <a:pt x="540252" y="537638"/>
                      <a:pt x="461507" y="533008"/>
                    </a:cubicBezTo>
                    <a:cubicBezTo>
                      <a:pt x="420804" y="530570"/>
                      <a:pt x="392488" y="516453"/>
                      <a:pt x="367697" y="499302"/>
                    </a:cubicBezTo>
                    <a:cubicBezTo>
                      <a:pt x="341584" y="513559"/>
                      <a:pt x="313304" y="524747"/>
                      <a:pt x="272443" y="524871"/>
                    </a:cubicBezTo>
                    <a:cubicBezTo>
                      <a:pt x="177910" y="525082"/>
                      <a:pt x="114672" y="470155"/>
                      <a:pt x="113139" y="394815"/>
                    </a:cubicBezTo>
                    <a:cubicBezTo>
                      <a:pt x="52367" y="377190"/>
                      <a:pt x="11206" y="344291"/>
                      <a:pt x="0" y="287995"/>
                    </a:cubicBezTo>
                    <a:cubicBezTo>
                      <a:pt x="0" y="279858"/>
                      <a:pt x="0" y="271704"/>
                      <a:pt x="0" y="263601"/>
                    </a:cubicBezTo>
                    <a:cubicBezTo>
                      <a:pt x="12369" y="207816"/>
                      <a:pt x="51292" y="172776"/>
                      <a:pt x="116099" y="157922"/>
                    </a:cubicBezTo>
                    <a:cubicBezTo>
                      <a:pt x="112205" y="63818"/>
                      <a:pt x="241837" y="5016"/>
                      <a:pt x="348333" y="46474"/>
                    </a:cubicBezTo>
                    <a:cubicBezTo>
                      <a:pt x="373689" y="25973"/>
                      <a:pt x="409562" y="3613"/>
                      <a:pt x="461490" y="0"/>
                    </a:cubicBezTo>
                    <a:close/>
                  </a:path>
                </a:pathLst>
              </a:custGeom>
              <a:solidFill>
                <a:srgbClr val="FFFFFF">
                  <a:alpha val="60000"/>
                </a:srgbClr>
              </a:solidFill>
            </p:spPr>
            <p:txBody>
              <a:bodyPr/>
              <a:lstStyle/>
              <a:p>
                <a:endParaRPr lang="en-US"/>
              </a:p>
            </p:txBody>
          </p:sp>
          <p:sp>
            <p:nvSpPr>
              <p:cNvPr id="89" name="TextBox 27">
                <a:extLst>
                  <a:ext uri="{FF2B5EF4-FFF2-40B4-BE49-F238E27FC236}">
                    <a16:creationId xmlns:a16="http://schemas.microsoft.com/office/drawing/2014/main" id="{AF0CEDA9-5C02-6F5D-3E9D-3CFC640BD82E}"/>
                  </a:ext>
                </a:extLst>
              </p:cNvPr>
              <p:cNvSpPr txBox="1"/>
              <p:nvPr/>
            </p:nvSpPr>
            <p:spPr>
              <a:xfrm>
                <a:off x="38100" y="98425"/>
                <a:ext cx="736600" cy="358775"/>
              </a:xfrm>
              <a:prstGeom prst="rect">
                <a:avLst/>
              </a:prstGeom>
            </p:spPr>
            <p:txBody>
              <a:bodyPr lIns="50800" tIns="50800" rIns="50800" bIns="50800" rtlCol="0" anchor="ctr"/>
              <a:lstStyle/>
              <a:p>
                <a:pPr algn="ctr">
                  <a:lnSpc>
                    <a:spcPts val="2529"/>
                  </a:lnSpc>
                </a:pPr>
                <a:endParaRPr/>
              </a:p>
            </p:txBody>
          </p:sp>
        </p:grpSp>
        <p:grpSp>
          <p:nvGrpSpPr>
            <p:cNvPr id="82" name="Group 28">
              <a:extLst>
                <a:ext uri="{FF2B5EF4-FFF2-40B4-BE49-F238E27FC236}">
                  <a16:creationId xmlns:a16="http://schemas.microsoft.com/office/drawing/2014/main" id="{0878DFD1-C392-0C60-AA8B-2C517739B166}"/>
                </a:ext>
              </a:extLst>
            </p:cNvPr>
            <p:cNvGrpSpPr/>
            <p:nvPr/>
          </p:nvGrpSpPr>
          <p:grpSpPr>
            <a:xfrm>
              <a:off x="16834854" y="2010663"/>
              <a:ext cx="854564" cy="1088866"/>
              <a:chOff x="38100" y="-647546"/>
              <a:chExt cx="867026" cy="1104746"/>
            </a:xfrm>
          </p:grpSpPr>
          <p:sp>
            <p:nvSpPr>
              <p:cNvPr id="86" name="Freeform 29">
                <a:extLst>
                  <a:ext uri="{FF2B5EF4-FFF2-40B4-BE49-F238E27FC236}">
                    <a16:creationId xmlns:a16="http://schemas.microsoft.com/office/drawing/2014/main" id="{FD071EBD-78F8-9913-396D-93E3C25909D5}"/>
                  </a:ext>
                </a:extLst>
              </p:cNvPr>
              <p:cNvSpPr/>
              <p:nvPr/>
            </p:nvSpPr>
            <p:spPr>
              <a:xfrm>
                <a:off x="77137" y="-647546"/>
                <a:ext cx="827989" cy="537638"/>
              </a:xfrm>
              <a:custGeom>
                <a:avLst/>
                <a:gdLst/>
                <a:ahLst/>
                <a:cxnLst/>
                <a:rect l="l" t="t" r="r" b="b"/>
                <a:pathLst>
                  <a:path w="827989" h="537638">
                    <a:moveTo>
                      <a:pt x="461490" y="0"/>
                    </a:moveTo>
                    <a:cubicBezTo>
                      <a:pt x="470405" y="0"/>
                      <a:pt x="479374" y="0"/>
                      <a:pt x="488272" y="0"/>
                    </a:cubicBezTo>
                    <a:cubicBezTo>
                      <a:pt x="559210" y="8909"/>
                      <a:pt x="603543" y="38564"/>
                      <a:pt x="623736" y="87090"/>
                    </a:cubicBezTo>
                    <a:cubicBezTo>
                      <a:pt x="742003" y="80618"/>
                      <a:pt x="827989" y="172373"/>
                      <a:pt x="775586" y="262426"/>
                    </a:cubicBezTo>
                    <a:cubicBezTo>
                      <a:pt x="793012" y="281349"/>
                      <a:pt x="807550" y="302517"/>
                      <a:pt x="812800" y="330926"/>
                    </a:cubicBezTo>
                    <a:cubicBezTo>
                      <a:pt x="812800" y="339065"/>
                      <a:pt x="812800" y="347184"/>
                      <a:pt x="812800" y="355321"/>
                    </a:cubicBezTo>
                    <a:cubicBezTo>
                      <a:pt x="797154" y="427627"/>
                      <a:pt x="729827" y="476486"/>
                      <a:pt x="619295" y="463333"/>
                    </a:cubicBezTo>
                    <a:cubicBezTo>
                      <a:pt x="590856" y="500459"/>
                      <a:pt x="540252" y="537638"/>
                      <a:pt x="461507" y="533008"/>
                    </a:cubicBezTo>
                    <a:cubicBezTo>
                      <a:pt x="420804" y="530570"/>
                      <a:pt x="392488" y="516453"/>
                      <a:pt x="367697" y="499302"/>
                    </a:cubicBezTo>
                    <a:cubicBezTo>
                      <a:pt x="341584" y="513559"/>
                      <a:pt x="313304" y="524747"/>
                      <a:pt x="272443" y="524871"/>
                    </a:cubicBezTo>
                    <a:cubicBezTo>
                      <a:pt x="177910" y="525082"/>
                      <a:pt x="114672" y="470155"/>
                      <a:pt x="113139" y="394815"/>
                    </a:cubicBezTo>
                    <a:cubicBezTo>
                      <a:pt x="52367" y="377190"/>
                      <a:pt x="11206" y="344291"/>
                      <a:pt x="0" y="287995"/>
                    </a:cubicBezTo>
                    <a:cubicBezTo>
                      <a:pt x="0" y="279858"/>
                      <a:pt x="0" y="271704"/>
                      <a:pt x="0" y="263601"/>
                    </a:cubicBezTo>
                    <a:cubicBezTo>
                      <a:pt x="12369" y="207816"/>
                      <a:pt x="51292" y="172776"/>
                      <a:pt x="116099" y="157922"/>
                    </a:cubicBezTo>
                    <a:cubicBezTo>
                      <a:pt x="112205" y="63818"/>
                      <a:pt x="241837" y="5016"/>
                      <a:pt x="348333" y="46474"/>
                    </a:cubicBezTo>
                    <a:cubicBezTo>
                      <a:pt x="373689" y="25973"/>
                      <a:pt x="409562" y="3613"/>
                      <a:pt x="461490" y="0"/>
                    </a:cubicBezTo>
                    <a:close/>
                  </a:path>
                </a:pathLst>
              </a:custGeom>
              <a:solidFill>
                <a:srgbClr val="FFFFFF">
                  <a:alpha val="60000"/>
                </a:srgbClr>
              </a:solidFill>
            </p:spPr>
            <p:txBody>
              <a:bodyPr/>
              <a:lstStyle/>
              <a:p>
                <a:endParaRPr lang="en-US"/>
              </a:p>
            </p:txBody>
          </p:sp>
          <p:sp>
            <p:nvSpPr>
              <p:cNvPr id="87" name="TextBox 30">
                <a:extLst>
                  <a:ext uri="{FF2B5EF4-FFF2-40B4-BE49-F238E27FC236}">
                    <a16:creationId xmlns:a16="http://schemas.microsoft.com/office/drawing/2014/main" id="{114C9284-8BB7-0772-35D9-EEAEA70D9CB5}"/>
                  </a:ext>
                </a:extLst>
              </p:cNvPr>
              <p:cNvSpPr txBox="1"/>
              <p:nvPr/>
            </p:nvSpPr>
            <p:spPr>
              <a:xfrm>
                <a:off x="38100" y="98425"/>
                <a:ext cx="736600" cy="358775"/>
              </a:xfrm>
              <a:prstGeom prst="rect">
                <a:avLst/>
              </a:prstGeom>
            </p:spPr>
            <p:txBody>
              <a:bodyPr lIns="50800" tIns="50800" rIns="50800" bIns="50800" rtlCol="0" anchor="ctr"/>
              <a:lstStyle/>
              <a:p>
                <a:pPr algn="ctr">
                  <a:lnSpc>
                    <a:spcPts val="2529"/>
                  </a:lnSpc>
                </a:pPr>
                <a:endParaRPr/>
              </a:p>
            </p:txBody>
          </p:sp>
        </p:grpSp>
        <p:grpSp>
          <p:nvGrpSpPr>
            <p:cNvPr id="83" name="Group 31">
              <a:extLst>
                <a:ext uri="{FF2B5EF4-FFF2-40B4-BE49-F238E27FC236}">
                  <a16:creationId xmlns:a16="http://schemas.microsoft.com/office/drawing/2014/main" id="{587807CB-753D-D388-4122-CF568C2E532F}"/>
                </a:ext>
              </a:extLst>
            </p:cNvPr>
            <p:cNvGrpSpPr/>
            <p:nvPr/>
          </p:nvGrpSpPr>
          <p:grpSpPr>
            <a:xfrm>
              <a:off x="17943947" y="3006013"/>
              <a:ext cx="801117" cy="525733"/>
              <a:chOff x="0" y="0"/>
              <a:chExt cx="812800" cy="533400"/>
            </a:xfrm>
          </p:grpSpPr>
          <p:sp>
            <p:nvSpPr>
              <p:cNvPr id="84" name="Freeform 32">
                <a:extLst>
                  <a:ext uri="{FF2B5EF4-FFF2-40B4-BE49-F238E27FC236}">
                    <a16:creationId xmlns:a16="http://schemas.microsoft.com/office/drawing/2014/main" id="{E9EB469E-78A5-4D89-BB27-EA390C47A3B4}"/>
                  </a:ext>
                </a:extLst>
              </p:cNvPr>
              <p:cNvSpPr/>
              <p:nvPr/>
            </p:nvSpPr>
            <p:spPr>
              <a:xfrm>
                <a:off x="0" y="0"/>
                <a:ext cx="827989" cy="537638"/>
              </a:xfrm>
              <a:custGeom>
                <a:avLst/>
                <a:gdLst/>
                <a:ahLst/>
                <a:cxnLst/>
                <a:rect l="l" t="t" r="r" b="b"/>
                <a:pathLst>
                  <a:path w="827989" h="537638">
                    <a:moveTo>
                      <a:pt x="461490" y="0"/>
                    </a:moveTo>
                    <a:cubicBezTo>
                      <a:pt x="470405" y="0"/>
                      <a:pt x="479374" y="0"/>
                      <a:pt x="488272" y="0"/>
                    </a:cubicBezTo>
                    <a:cubicBezTo>
                      <a:pt x="559210" y="8909"/>
                      <a:pt x="603543" y="38564"/>
                      <a:pt x="623736" y="87090"/>
                    </a:cubicBezTo>
                    <a:cubicBezTo>
                      <a:pt x="742003" y="80618"/>
                      <a:pt x="827989" y="172373"/>
                      <a:pt x="775586" y="262426"/>
                    </a:cubicBezTo>
                    <a:cubicBezTo>
                      <a:pt x="793012" y="281349"/>
                      <a:pt x="807550" y="302517"/>
                      <a:pt x="812800" y="330926"/>
                    </a:cubicBezTo>
                    <a:cubicBezTo>
                      <a:pt x="812800" y="339065"/>
                      <a:pt x="812800" y="347184"/>
                      <a:pt x="812800" y="355321"/>
                    </a:cubicBezTo>
                    <a:cubicBezTo>
                      <a:pt x="797154" y="427627"/>
                      <a:pt x="729827" y="476486"/>
                      <a:pt x="619295" y="463333"/>
                    </a:cubicBezTo>
                    <a:cubicBezTo>
                      <a:pt x="590856" y="500459"/>
                      <a:pt x="540252" y="537638"/>
                      <a:pt x="461507" y="533008"/>
                    </a:cubicBezTo>
                    <a:cubicBezTo>
                      <a:pt x="420804" y="530570"/>
                      <a:pt x="392488" y="516453"/>
                      <a:pt x="367697" y="499302"/>
                    </a:cubicBezTo>
                    <a:cubicBezTo>
                      <a:pt x="341584" y="513559"/>
                      <a:pt x="313304" y="524747"/>
                      <a:pt x="272443" y="524871"/>
                    </a:cubicBezTo>
                    <a:cubicBezTo>
                      <a:pt x="177910" y="525082"/>
                      <a:pt x="114672" y="470155"/>
                      <a:pt x="113139" y="394815"/>
                    </a:cubicBezTo>
                    <a:cubicBezTo>
                      <a:pt x="52367" y="377190"/>
                      <a:pt x="11206" y="344291"/>
                      <a:pt x="0" y="287995"/>
                    </a:cubicBezTo>
                    <a:cubicBezTo>
                      <a:pt x="0" y="279858"/>
                      <a:pt x="0" y="271704"/>
                      <a:pt x="0" y="263601"/>
                    </a:cubicBezTo>
                    <a:cubicBezTo>
                      <a:pt x="12369" y="207816"/>
                      <a:pt x="51292" y="172776"/>
                      <a:pt x="116099" y="157922"/>
                    </a:cubicBezTo>
                    <a:cubicBezTo>
                      <a:pt x="112205" y="63818"/>
                      <a:pt x="241837" y="5016"/>
                      <a:pt x="348333" y="46474"/>
                    </a:cubicBezTo>
                    <a:cubicBezTo>
                      <a:pt x="373689" y="25973"/>
                      <a:pt x="409562" y="3613"/>
                      <a:pt x="461490" y="0"/>
                    </a:cubicBezTo>
                    <a:close/>
                  </a:path>
                </a:pathLst>
              </a:custGeom>
              <a:solidFill>
                <a:srgbClr val="FFFFFF">
                  <a:alpha val="78824"/>
                </a:srgbClr>
              </a:solidFill>
            </p:spPr>
            <p:txBody>
              <a:bodyPr/>
              <a:lstStyle/>
              <a:p>
                <a:endParaRPr lang="en-US"/>
              </a:p>
            </p:txBody>
          </p:sp>
          <p:sp>
            <p:nvSpPr>
              <p:cNvPr id="85" name="TextBox 33">
                <a:extLst>
                  <a:ext uri="{FF2B5EF4-FFF2-40B4-BE49-F238E27FC236}">
                    <a16:creationId xmlns:a16="http://schemas.microsoft.com/office/drawing/2014/main" id="{3B3A5971-4DE9-2F42-469F-575B2DEA73CA}"/>
                  </a:ext>
                </a:extLst>
              </p:cNvPr>
              <p:cNvSpPr txBox="1"/>
              <p:nvPr/>
            </p:nvSpPr>
            <p:spPr>
              <a:xfrm>
                <a:off x="38100" y="98425"/>
                <a:ext cx="736600" cy="358775"/>
              </a:xfrm>
              <a:prstGeom prst="rect">
                <a:avLst/>
              </a:prstGeom>
            </p:spPr>
            <p:txBody>
              <a:bodyPr lIns="50800" tIns="50800" rIns="50800" bIns="50800" rtlCol="0" anchor="ctr"/>
              <a:lstStyle/>
              <a:p>
                <a:pPr algn="ctr">
                  <a:lnSpc>
                    <a:spcPts val="2529"/>
                  </a:lnSpc>
                </a:pPr>
                <a:endParaRPr/>
              </a:p>
            </p:txBody>
          </p:sp>
        </p:grpSp>
      </p:grpSp>
      <p:pic>
        <p:nvPicPr>
          <p:cNvPr id="2" name="Picture 1" descr="A blue text on a black background&#10;&#10;AI-generated content may be incorrect.">
            <a:extLst>
              <a:ext uri="{FF2B5EF4-FFF2-40B4-BE49-F238E27FC236}">
                <a16:creationId xmlns:a16="http://schemas.microsoft.com/office/drawing/2014/main" id="{0FB47D8B-1389-6422-BFA9-3F9E1F750B2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5157" y="6295122"/>
            <a:ext cx="523094" cy="523094"/>
          </a:xfrm>
          <a:prstGeom prst="rect">
            <a:avLst/>
          </a:prstGeom>
        </p:spPr>
      </p:pic>
      <p:pic>
        <p:nvPicPr>
          <p:cNvPr id="4" name="Picture 3" descr="Home">
            <a:extLst>
              <a:ext uri="{FF2B5EF4-FFF2-40B4-BE49-F238E27FC236}">
                <a16:creationId xmlns:a16="http://schemas.microsoft.com/office/drawing/2014/main" id="{29C61C1D-4D6A-3ECE-2DFC-48A2EADA587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14785" y="6414582"/>
            <a:ext cx="909615" cy="2841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4" descr="World Health Organization Logo, symbol, meaning, history, PNG, brand">
            <a:extLst>
              <a:ext uri="{FF2B5EF4-FFF2-40B4-BE49-F238E27FC236}">
                <a16:creationId xmlns:a16="http://schemas.microsoft.com/office/drawing/2014/main" id="{BBB7D241-2368-4CF2-531B-98DDF29393F1}"/>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92753" y="6275845"/>
            <a:ext cx="929901" cy="52306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blue drop of water with green leaves&#10;&#10;AI-generated content may be incorrect.">
            <a:extLst>
              <a:ext uri="{FF2B5EF4-FFF2-40B4-BE49-F238E27FC236}">
                <a16:creationId xmlns:a16="http://schemas.microsoft.com/office/drawing/2014/main" id="{74D2AB96-E48D-FF9C-E257-6D966B55D85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373026" y="6312460"/>
            <a:ext cx="488418" cy="488418"/>
          </a:xfrm>
          <a:prstGeom prst="rect">
            <a:avLst/>
          </a:prstGeom>
        </p:spPr>
      </p:pic>
      <p:pic>
        <p:nvPicPr>
          <p:cNvPr id="7" name="Picture 6" descr="Orange text on a black background&#10;&#10;AI-generated content may be incorrect.">
            <a:extLst>
              <a:ext uri="{FF2B5EF4-FFF2-40B4-BE49-F238E27FC236}">
                <a16:creationId xmlns:a16="http://schemas.microsoft.com/office/drawing/2014/main" id="{4261F8DF-B929-1282-8888-E2B8277889A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24603" y="6314318"/>
            <a:ext cx="616751" cy="476281"/>
          </a:xfrm>
          <a:prstGeom prst="rect">
            <a:avLst/>
          </a:prstGeom>
        </p:spPr>
      </p:pic>
      <p:pic>
        <p:nvPicPr>
          <p:cNvPr id="8" name="Picture 7" descr="A blue text on a black background&#10;&#10;AI-generated content may be incorrect.">
            <a:extLst>
              <a:ext uri="{FF2B5EF4-FFF2-40B4-BE49-F238E27FC236}">
                <a16:creationId xmlns:a16="http://schemas.microsoft.com/office/drawing/2014/main" id="{F96FF049-D583-A3FA-A2CF-809D1C0D752E}"/>
              </a:ext>
            </a:extLst>
          </p:cNvPr>
          <p:cNvPicPr>
            <a:picLocks noChangeAspect="1"/>
          </p:cNvPicPr>
          <p:nvPr/>
        </p:nvPicPr>
        <p:blipFill>
          <a:blip r:embed="rId8" cstate="print">
            <a:extLst>
              <a:ext uri="{28A0092B-C50C-407E-A947-70E740481C1C}">
                <a14:useLocalDpi xmlns:a14="http://schemas.microsoft.com/office/drawing/2010/main" val="0"/>
              </a:ext>
            </a:extLst>
          </a:blip>
          <a:srcRect l="17640" t="26719" r="16419" b="24476"/>
          <a:stretch>
            <a:fillRect/>
          </a:stretch>
        </p:blipFill>
        <p:spPr>
          <a:xfrm>
            <a:off x="1135371" y="6399189"/>
            <a:ext cx="826679" cy="306536"/>
          </a:xfrm>
          <a:prstGeom prst="rect">
            <a:avLst/>
          </a:prstGeom>
        </p:spPr>
      </p:pic>
      <p:pic>
        <p:nvPicPr>
          <p:cNvPr id="9" name="Picture 8" descr="A logo of a cloud&#10;&#10;AI-generated content may be incorrect.">
            <a:extLst>
              <a:ext uri="{FF2B5EF4-FFF2-40B4-BE49-F238E27FC236}">
                <a16:creationId xmlns:a16="http://schemas.microsoft.com/office/drawing/2014/main" id="{3F25E9AF-F049-44B4-2B83-AFFC720ACF54}"/>
              </a:ext>
            </a:extLst>
          </p:cNvPr>
          <p:cNvPicPr>
            <a:picLocks noChangeAspect="1"/>
          </p:cNvPicPr>
          <p:nvPr/>
        </p:nvPicPr>
        <p:blipFill>
          <a:blip r:embed="rId9" cstate="print">
            <a:extLst>
              <a:ext uri="{BEBA8EAE-BF5A-486C-A8C5-ECC9F3942E4B}">
                <a14:imgProps xmlns:a14="http://schemas.microsoft.com/office/drawing/2010/main">
                  <a14:imgLayer r:embed="rId10">
                    <a14:imgEffect>
                      <a14:backgroundRemoval t="14159" b="84102" l="7571" r="92762">
                        <a14:foregroundMark x1="10649" y1="32362" x2="7446" y2="37136"/>
                        <a14:foregroundMark x1="7446" y1="37136" x2="5782" y2="44984"/>
                        <a14:foregroundMark x1="5782" y1="44984" x2="7612" y2="50000"/>
                        <a14:foregroundMark x1="7612" y1="50000" x2="11106" y2="51578"/>
                        <a14:foregroundMark x1="42596" y1="16222" x2="48045" y2="14320"/>
                        <a14:foregroundMark x1="48045" y1="14320" x2="57446" y2="15574"/>
                        <a14:foregroundMark x1="44468" y1="14523" x2="44343" y2="14199"/>
                        <a14:foregroundMark x1="87646" y1="30987" x2="92720" y2="42759"/>
                        <a14:foregroundMark x1="92720" y1="42759" x2="92762" y2="48261"/>
                        <a14:foregroundMark x1="92762" y1="48261" x2="89850" y2="54045"/>
                        <a14:foregroundMark x1="11730" y1="68042" x2="11730" y2="68042"/>
                        <a14:foregroundMark x1="18844" y1="68811" x2="18844" y2="68811"/>
                        <a14:foregroundMark x1="25666" y1="70672" x2="25666" y2="70672"/>
                        <a14:foregroundMark x1="33902" y1="71885" x2="33902" y2="71885"/>
                        <a14:foregroundMark x1="42429" y1="68487" x2="42429" y2="68487"/>
                        <a14:foregroundMark x1="53952" y1="72492" x2="53952" y2="72492"/>
                        <a14:foregroundMark x1="62687" y1="68366" x2="62687" y2="68366"/>
                        <a14:foregroundMark x1="66140" y1="70024" x2="66140" y2="70024"/>
                        <a14:foregroundMark x1="11730" y1="82322" x2="11730" y2="82322"/>
                        <a14:foregroundMark x1="23627" y1="82201" x2="23627" y2="82201"/>
                        <a14:foregroundMark x1="26789" y1="82646" x2="26789" y2="82646"/>
                        <a14:foregroundMark x1="30740" y1="82201" x2="30740" y2="82201"/>
                        <a14:backgroundMark x1="36106" y1="70348" x2="36106" y2="70348"/>
                        <a14:backgroundMark x1="56988" y1="70186" x2="56988" y2="70186"/>
                        <a14:backgroundMark x1="13810" y1="80947" x2="13810" y2="80947"/>
                        <a14:backgroundMark x1="32612" y1="81108" x2="32612" y2="81108"/>
                      </a14:backgroundRemoval>
                    </a14:imgEffect>
                  </a14:imgLayer>
                </a14:imgProps>
              </a:ext>
              <a:ext uri="{28A0092B-C50C-407E-A947-70E740481C1C}">
                <a14:useLocalDpi xmlns:a14="http://schemas.microsoft.com/office/drawing/2010/main" val="0"/>
              </a:ext>
            </a:extLst>
          </a:blip>
          <a:srcRect t="6250" b="7178"/>
          <a:stretch>
            <a:fillRect/>
          </a:stretch>
        </p:blipFill>
        <p:spPr>
          <a:xfrm>
            <a:off x="1999779" y="6368172"/>
            <a:ext cx="446488" cy="397445"/>
          </a:xfrm>
          <a:prstGeom prst="rect">
            <a:avLst/>
          </a:prstGeom>
        </p:spPr>
      </p:pic>
      <p:pic>
        <p:nvPicPr>
          <p:cNvPr id="10" name="Picture 9">
            <a:extLst>
              <a:ext uri="{FF2B5EF4-FFF2-40B4-BE49-F238E27FC236}">
                <a16:creationId xmlns:a16="http://schemas.microsoft.com/office/drawing/2014/main" id="{6CDBC188-9EC1-0E8B-5C8F-3F05B008DDCB}"/>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997705" y="6301887"/>
            <a:ext cx="411946" cy="452818"/>
          </a:xfrm>
          <a:prstGeom prst="rect">
            <a:avLst/>
          </a:prstGeom>
        </p:spPr>
      </p:pic>
      <p:pic>
        <p:nvPicPr>
          <p:cNvPr id="11" name="Picture 10">
            <a:extLst>
              <a:ext uri="{FF2B5EF4-FFF2-40B4-BE49-F238E27FC236}">
                <a16:creationId xmlns:a16="http://schemas.microsoft.com/office/drawing/2014/main" id="{C6F68C61-DFBF-90D1-6B4D-2288CDEA0E20}"/>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500" b="99000" l="515" r="97256">
                        <a14:foregroundMark x1="4117" y1="11500" x2="4117" y2="11500"/>
                        <a14:foregroundMark x1="1544" y1="17000" x2="1544" y2="17000"/>
                        <a14:foregroundMark x1="7792" y1="13236" x2="15094" y2="10500"/>
                        <a14:foregroundMark x1="3087" y1="15000" x2="7045" y2="13516"/>
                        <a14:foregroundMark x1="15094" y1="10500" x2="17153" y2="12500"/>
                        <a14:foregroundMark x1="3602" y1="28500" x2="3602" y2="28500"/>
                        <a14:foregroundMark x1="3602" y1="28500" x2="3602" y2="28500"/>
                        <a14:foregroundMark x1="3602" y1="28500" x2="3602" y2="28500"/>
                        <a14:foregroundMark x1="7116" y1="13190" x2="8405" y2="6000"/>
                        <a14:foregroundMark x1="2401" y1="39500" x2="4879" y2="25674"/>
                        <a14:foregroundMark x1="8405" y1="6000" x2="18525" y2="7500"/>
                        <a14:foregroundMark x1="858" y1="4500" x2="858" y2="4500"/>
                        <a14:foregroundMark x1="2573" y1="67500" x2="2573" y2="67500"/>
                        <a14:foregroundMark x1="515" y1="62000" x2="4974" y2="86500"/>
                        <a14:foregroundMark x1="4974" y1="86500" x2="3774" y2="65500"/>
                        <a14:foregroundMark x1="15609" y1="91000" x2="15437" y2="91000"/>
                        <a14:foregroundMark x1="16467" y1="89500" x2="16295" y2="95000"/>
                        <a14:foregroundMark x1="4117" y1="89000" x2="3431" y2="85500"/>
                        <a14:foregroundMark x1="1715" y1="77000" x2="4803" y2="94000"/>
                        <a14:foregroundMark x1="1887" y1="93000" x2="4460" y2="99000"/>
                        <a14:foregroundMark x1="4460" y1="98500" x2="4803" y2="98500"/>
                        <a14:foregroundMark x1="14751" y1="94000" x2="16810" y2="94000"/>
                        <a14:foregroundMark x1="33619" y1="8000" x2="33619" y2="8000"/>
                        <a14:foregroundMark x1="43053" y1="11500" x2="43053" y2="11500"/>
                        <a14:foregroundMark x1="33962" y1="15000" x2="33962" y2="15000"/>
                        <a14:foregroundMark x1="44254" y1="12000" x2="44254" y2="12000"/>
                        <a14:foregroundMark x1="43568" y1="15000" x2="43568" y2="15000"/>
                        <a14:foregroundMark x1="43396" y1="17500" x2="43396" y2="17500"/>
                        <a14:foregroundMark x1="42710" y1="20500" x2="42710" y2="20500"/>
                        <a14:foregroundMark x1="49743" y1="16500" x2="49743" y2="16500"/>
                        <a14:foregroundMark x1="50600" y1="14500" x2="50600" y2="14500"/>
                        <a14:foregroundMark x1="50086" y1="10500" x2="50086" y2="10500"/>
                        <a14:foregroundMark x1="50257" y1="7000" x2="50257" y2="7000"/>
                        <a14:foregroundMark x1="50429" y1="4000" x2="50429" y2="4000"/>
                        <a14:foregroundMark x1="58491" y1="11000" x2="58491" y2="11000"/>
                        <a14:foregroundMark x1="59348" y1="15000" x2="59348" y2="15000"/>
                        <a14:foregroundMark x1="58148" y1="20500" x2="58148" y2="20500"/>
                        <a14:foregroundMark x1="66724" y1="16000" x2="66724" y2="16000"/>
                        <a14:foregroundMark x1="68954" y1="16000" x2="68954" y2="16000"/>
                        <a14:foregroundMark x1="66552" y1="10000" x2="66552" y2="10000"/>
                        <a14:foregroundMark x1="71527" y1="8500" x2="71527" y2="8500"/>
                        <a14:foregroundMark x1="77015" y1="17500" x2="77015" y2="17500"/>
                        <a14:foregroundMark x1="77015" y1="5000" x2="77015" y2="5000"/>
                        <a14:foregroundMark x1="77702" y1="3500" x2="77702" y2="3500"/>
                        <a14:foregroundMark x1="82847" y1="7500" x2="82847" y2="7500"/>
                        <a14:foregroundMark x1="87136" y1="7500" x2="87136" y2="7500"/>
                        <a14:foregroundMark x1="86792" y1="6000" x2="86792" y2="6000"/>
                        <a14:foregroundMark x1="87822" y1="4000" x2="87822" y2="4000"/>
                        <a14:foregroundMark x1="88336" y1="3500" x2="88336" y2="3500"/>
                        <a14:foregroundMark x1="88165" y1="13500" x2="88165" y2="13500"/>
                        <a14:foregroundMark x1="90051" y1="15000" x2="90051" y2="15000"/>
                        <a14:foregroundMark x1="89880" y1="2500" x2="89880" y2="2500"/>
                        <a14:foregroundMark x1="89022" y1="1000" x2="89022" y2="1000"/>
                        <a14:foregroundMark x1="95369" y1="3500" x2="95369" y2="3500"/>
                        <a14:foregroundMark x1="96055" y1="3000" x2="96055" y2="3000"/>
                        <a14:foregroundMark x1="97256" y1="2000" x2="97256" y2="2000"/>
                        <a14:foregroundMark x1="94683" y1="12000" x2="94683" y2="12000"/>
                        <a14:foregroundMark x1="95197" y1="14500" x2="95197" y2="14500"/>
                        <a14:foregroundMark x1="94854" y1="21500" x2="94854" y2="21500"/>
                        <a14:foregroundMark x1="96055" y1="27000" x2="96055" y2="27000"/>
                        <a14:foregroundMark x1="90395" y1="26500" x2="90395" y2="26500"/>
                        <a14:foregroundMark x1="33791" y1="45500" x2="33791" y2="45500"/>
                        <a14:foregroundMark x1="40995" y1="43500" x2="40995" y2="43500"/>
                        <a14:foregroundMark x1="40995" y1="51000" x2="40995" y2="51000"/>
                        <a14:foregroundMark x1="44597" y1="51500" x2="44597" y2="51500"/>
                        <a14:foregroundMark x1="52316" y1="58000" x2="52316" y2="58000"/>
                        <a14:foregroundMark x1="54545" y1="58000" x2="54545" y2="58000"/>
                        <a14:foregroundMark x1="50086" y1="53000" x2="50086" y2="53000"/>
                        <a14:foregroundMark x1="49914" y1="53500" x2="49743" y2="54000"/>
                        <a14:foregroundMark x1="50257" y1="52500" x2="49914" y2="53500"/>
                        <a14:foregroundMark x1="50086" y1="54500" x2="50086" y2="54500"/>
                        <a14:foregroundMark x1="59005" y1="48000" x2="59005" y2="48000"/>
                        <a14:foregroundMark x1="59691" y1="44000" x2="59691" y2="44000"/>
                        <a14:foregroundMark x1="61578" y1="48500" x2="61578" y2="48500"/>
                        <a14:foregroundMark x1="65523" y1="46500" x2="65523" y2="46500"/>
                        <a14:foregroundMark x1="68611" y1="50500" x2="68611" y2="50500"/>
                        <a14:foregroundMark x1="70326" y1="40000" x2="70326" y2="40000"/>
                        <a14:foregroundMark x1="72899" y1="39000" x2="72899" y2="39000"/>
                        <a14:foregroundMark x1="79760" y1="50500" x2="79760" y2="50500"/>
                        <a14:foregroundMark x1="79245" y1="41500" x2="79245" y2="41500"/>
                        <a14:foregroundMark x1="33791" y1="86500" x2="33791" y2="86500"/>
                        <a14:foregroundMark x1="32933" y1="91500" x2="32933" y2="91500"/>
                        <a14:foregroundMark x1="34648" y1="98000" x2="34648" y2="98000"/>
                        <a14:foregroundMark x1="37736" y1="94000" x2="37736" y2="94000"/>
                        <a14:foregroundMark x1="39794" y1="86000" x2="39794" y2="86000"/>
                        <a14:foregroundMark x1="39794" y1="91000" x2="39794" y2="91000"/>
                        <a14:foregroundMark x1="42024" y1="93000" x2="42024" y2="93000"/>
                        <a14:foregroundMark x1="44768" y1="93500" x2="44768" y2="93500"/>
                        <a14:foregroundMark x1="45798" y1="87000" x2="45798" y2="87000"/>
                        <a14:foregroundMark x1="51630" y1="85500" x2="51630" y2="85500"/>
                        <a14:foregroundMark x1="55575" y1="85500" x2="55575" y2="85500"/>
                        <a14:foregroundMark x1="57804" y1="85500" x2="57804" y2="85500"/>
                        <a14:foregroundMark x1="62779" y1="86500" x2="62779" y2="86500"/>
                        <a14:foregroundMark x1="64494" y1="84500" x2="64494" y2="84500"/>
                        <a14:foregroundMark x1="64151" y1="91000" x2="64151" y2="91000"/>
                        <a14:foregroundMark x1="65180" y1="91000" x2="65180" y2="91000"/>
                        <a14:foregroundMark x1="70326" y1="92000" x2="70326" y2="92000"/>
                        <a14:foregroundMark x1="75472" y1="88000" x2="75472" y2="88000"/>
                        <a14:foregroundMark x1="79760" y1="88000" x2="79760" y2="88000"/>
                        <a14:foregroundMark x1="79760" y1="85500" x2="79760" y2="85500"/>
                        <a14:backgroundMark x1="5832" y1="19500" x2="5832" y2="19500"/>
                        <a14:backgroundMark x1="6175" y1="18500" x2="6175" y2="18500"/>
                        <a14:backgroundMark x1="5832" y1="20500" x2="5832" y2="20500"/>
                        <a14:backgroundMark x1="6003" y1="19500" x2="5832" y2="22500"/>
                        <a14:backgroundMark x1="6346" y1="18500" x2="6346" y2="18500"/>
                        <a14:backgroundMark x1="6175" y1="18500" x2="6518" y2="18500"/>
                        <a14:backgroundMark x1="6003" y1="18500" x2="6003" y2="18500"/>
                        <a14:backgroundMark x1="6518" y1="18500" x2="6518" y2="18500"/>
                        <a14:backgroundMark x1="6518" y1="18000" x2="6518" y2="18000"/>
                        <a14:backgroundMark x1="6346" y1="18000" x2="6346" y2="18000"/>
                        <a14:backgroundMark x1="6346" y1="18000" x2="6346" y2="18000"/>
                        <a14:backgroundMark x1="6346" y1="17500" x2="6346" y2="17500"/>
                        <a14:backgroundMark x1="6175" y1="17500" x2="6861" y2="17500"/>
                        <a14:backgroundMark x1="89537" y1="5500" x2="89537" y2="5500"/>
                        <a14:backgroundMark x1="89537" y1="5500" x2="89537" y2="5500"/>
                        <a14:backgroundMark x1="89537" y1="5000" x2="89537" y2="5000"/>
                        <a14:backgroundMark x1="90223" y1="500" x2="88336" y2="0"/>
                        <a14:backgroundMark x1="71527" y1="93000" x2="71527" y2="93000"/>
                        <a14:backgroundMark x1="72041" y1="98500" x2="72041" y2="98500"/>
                        <a14:backgroundMark x1="46141" y1="88000" x2="46141" y2="88000"/>
                        <a14:backgroundMark x1="46141" y1="88000" x2="46141" y2="88000"/>
                        <a14:backgroundMark x1="45969" y1="88000" x2="45969" y2="88000"/>
                        <a14:backgroundMark x1="46141" y1="88000" x2="46141" y2="88000"/>
                        <a14:backgroundMark x1="49571" y1="53500" x2="49571" y2="53500"/>
                        <a14:backgroundMark x1="49914" y1="52500" x2="49914" y2="52500"/>
                      </a14:backgroundRemoval>
                    </a14:imgEffect>
                  </a14:imgLayer>
                </a14:imgProps>
              </a:ext>
            </a:extLst>
          </a:blip>
          <a:stretch>
            <a:fillRect/>
          </a:stretch>
        </p:blipFill>
        <p:spPr>
          <a:xfrm>
            <a:off x="4856448" y="6431189"/>
            <a:ext cx="731552" cy="250961"/>
          </a:xfrm>
          <a:prstGeom prst="rect">
            <a:avLst/>
          </a:prstGeom>
        </p:spPr>
      </p:pic>
      <p:pic>
        <p:nvPicPr>
          <p:cNvPr id="12" name="Picture 24" descr="jica">
            <a:extLst>
              <a:ext uri="{FF2B5EF4-FFF2-40B4-BE49-F238E27FC236}">
                <a16:creationId xmlns:a16="http://schemas.microsoft.com/office/drawing/2014/main" id="{EB5634BF-544E-5381-FA98-47F333E0DF6B}"/>
              </a:ext>
            </a:extLst>
          </p:cNvPr>
          <p:cNvPicPr>
            <a:picLocks noChangeAspect="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684993" y="6398890"/>
            <a:ext cx="394520" cy="31920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A blue text on a black background&#10;&#10;AI-generated content may be incorrect.">
            <a:extLst>
              <a:ext uri="{FF2B5EF4-FFF2-40B4-BE49-F238E27FC236}">
                <a16:creationId xmlns:a16="http://schemas.microsoft.com/office/drawing/2014/main" id="{249198E4-A514-641D-634D-4A3F0AFBEDEE}"/>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9661097" y="6417438"/>
            <a:ext cx="1339089" cy="262762"/>
          </a:xfrm>
          <a:prstGeom prst="rect">
            <a:avLst/>
          </a:prstGeom>
        </p:spPr>
      </p:pic>
      <p:pic>
        <p:nvPicPr>
          <p:cNvPr id="14" name="Picture 13" descr="A blue and black logo&#10;&#10;AI-generated content may be incorrect.">
            <a:extLst>
              <a:ext uri="{FF2B5EF4-FFF2-40B4-BE49-F238E27FC236}">
                <a16:creationId xmlns:a16="http://schemas.microsoft.com/office/drawing/2014/main" id="{DC9BE0C3-C18C-78D8-60F8-09DB49182A00}"/>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7641680" y="6398890"/>
            <a:ext cx="1089529" cy="407600"/>
          </a:xfrm>
          <a:prstGeom prst="rect">
            <a:avLst/>
          </a:prstGeom>
        </p:spPr>
      </p:pic>
      <p:sp>
        <p:nvSpPr>
          <p:cNvPr id="15" name="Freeform 2">
            <a:extLst>
              <a:ext uri="{FF2B5EF4-FFF2-40B4-BE49-F238E27FC236}">
                <a16:creationId xmlns:a16="http://schemas.microsoft.com/office/drawing/2014/main" id="{9A5B4697-B488-4627-096F-325A262F2C79}"/>
              </a:ext>
            </a:extLst>
          </p:cNvPr>
          <p:cNvSpPr/>
          <p:nvPr/>
        </p:nvSpPr>
        <p:spPr>
          <a:xfrm>
            <a:off x="719659" y="6389638"/>
            <a:ext cx="353194" cy="353194"/>
          </a:xfrm>
          <a:custGeom>
            <a:avLst/>
            <a:gdLst/>
            <a:ahLst/>
            <a:cxnLst/>
            <a:rect l="l" t="t" r="r" b="b"/>
            <a:pathLst>
              <a:path w="6356958" h="6356958">
                <a:moveTo>
                  <a:pt x="0" y="0"/>
                </a:moveTo>
                <a:lnTo>
                  <a:pt x="6356958" y="0"/>
                </a:lnTo>
                <a:lnTo>
                  <a:pt x="6356958" y="6356958"/>
                </a:lnTo>
                <a:lnTo>
                  <a:pt x="0" y="6356958"/>
                </a:lnTo>
                <a:lnTo>
                  <a:pt x="0" y="0"/>
                </a:lnTo>
                <a:close/>
              </a:path>
            </a:pathLst>
          </a:custGeom>
          <a:blipFill>
            <a:blip r:embed="rId17"/>
            <a:stretch>
              <a:fillRect/>
            </a:stretch>
          </a:blipFill>
        </p:spPr>
        <p:txBody>
          <a:bodyPr/>
          <a:lstStyle/>
          <a:p>
            <a:pPr defTabSz="609690"/>
            <a:endParaRPr lang="en-US" sz="1200">
              <a:solidFill>
                <a:prstClr val="black"/>
              </a:solidFill>
              <a:latin typeface="Calibri"/>
            </a:endParaRPr>
          </a:p>
        </p:txBody>
      </p:sp>
      <p:sp>
        <p:nvSpPr>
          <p:cNvPr id="16" name="Freeform 3">
            <a:extLst>
              <a:ext uri="{FF2B5EF4-FFF2-40B4-BE49-F238E27FC236}">
                <a16:creationId xmlns:a16="http://schemas.microsoft.com/office/drawing/2014/main" id="{7E1424C8-7F72-9E89-C8B5-0C0F5BBEF989}"/>
              </a:ext>
            </a:extLst>
          </p:cNvPr>
          <p:cNvSpPr/>
          <p:nvPr/>
        </p:nvSpPr>
        <p:spPr>
          <a:xfrm>
            <a:off x="9171323" y="6396640"/>
            <a:ext cx="397207" cy="358065"/>
          </a:xfrm>
          <a:custGeom>
            <a:avLst/>
            <a:gdLst/>
            <a:ahLst/>
            <a:cxnLst/>
            <a:rect l="l" t="t" r="r" b="b"/>
            <a:pathLst>
              <a:path w="5441037" h="4999243">
                <a:moveTo>
                  <a:pt x="0" y="0"/>
                </a:moveTo>
                <a:lnTo>
                  <a:pt x="5441037" y="0"/>
                </a:lnTo>
                <a:lnTo>
                  <a:pt x="5441037" y="4999244"/>
                </a:lnTo>
                <a:lnTo>
                  <a:pt x="0" y="4999244"/>
                </a:lnTo>
                <a:lnTo>
                  <a:pt x="0" y="0"/>
                </a:lnTo>
                <a:close/>
              </a:path>
            </a:pathLst>
          </a:custGeom>
          <a:blipFill>
            <a:blip r:embed="rId18"/>
            <a:stretch>
              <a:fillRect/>
            </a:stretch>
          </a:blipFill>
        </p:spPr>
        <p:txBody>
          <a:bodyPr/>
          <a:lstStyle/>
          <a:p>
            <a:pPr defTabSz="609690"/>
            <a:endParaRPr lang="en-US" sz="1200">
              <a:solidFill>
                <a:prstClr val="black"/>
              </a:solidFill>
              <a:latin typeface="Calibri"/>
            </a:endParaRPr>
          </a:p>
        </p:txBody>
      </p:sp>
      <p:pic>
        <p:nvPicPr>
          <p:cNvPr id="20" name="Picture 19" descr="A logo with a red yellow and black flag&#10;&#10;AI-generated content may be incorrect.">
            <a:extLst>
              <a:ext uri="{FF2B5EF4-FFF2-40B4-BE49-F238E27FC236}">
                <a16:creationId xmlns:a16="http://schemas.microsoft.com/office/drawing/2014/main" id="{B45571B1-8792-4398-AA92-F0BE7EF0DB0A}"/>
              </a:ext>
            </a:extLst>
          </p:cNvPr>
          <p:cNvPicPr>
            <a:picLocks noChangeAspect="1"/>
          </p:cNvPicPr>
          <p:nvPr/>
        </p:nvPicPr>
        <p:blipFill>
          <a:blip r:embed="rId19">
            <a:extLst>
              <a:ext uri="{28A0092B-C50C-407E-A947-70E740481C1C}">
                <a14:useLocalDpi xmlns:a14="http://schemas.microsoft.com/office/drawing/2010/main" val="0"/>
              </a:ext>
            </a:extLst>
          </a:blip>
          <a:srcRect l="2930" t="17598" b="15515"/>
          <a:stretch>
            <a:fillRect/>
          </a:stretch>
        </p:blipFill>
        <p:spPr>
          <a:xfrm>
            <a:off x="5673456" y="6378828"/>
            <a:ext cx="1199525" cy="413812"/>
          </a:xfrm>
          <a:prstGeom prst="rect">
            <a:avLst/>
          </a:prstGeom>
        </p:spPr>
      </p:pic>
      <p:pic>
        <p:nvPicPr>
          <p:cNvPr id="32" name="Picture 31" descr="A black background with white text&#10;&#10;AI-generated content may be incorrect.">
            <a:extLst>
              <a:ext uri="{FF2B5EF4-FFF2-40B4-BE49-F238E27FC236}">
                <a16:creationId xmlns:a16="http://schemas.microsoft.com/office/drawing/2014/main" id="{8D3E26DE-E15F-2F9D-577A-37D878AF53A6}"/>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807200" y="6390423"/>
            <a:ext cx="866688" cy="392199"/>
          </a:xfrm>
          <a:prstGeom prst="rect">
            <a:avLst/>
          </a:prstGeom>
        </p:spPr>
      </p:pic>
      <p:sp>
        <p:nvSpPr>
          <p:cNvPr id="3" name="TextBox 2">
            <a:extLst>
              <a:ext uri="{FF2B5EF4-FFF2-40B4-BE49-F238E27FC236}">
                <a16:creationId xmlns:a16="http://schemas.microsoft.com/office/drawing/2014/main" id="{3D5563CA-AA39-414D-6F27-A214770E8222}"/>
              </a:ext>
            </a:extLst>
          </p:cNvPr>
          <p:cNvSpPr txBox="1"/>
          <p:nvPr/>
        </p:nvSpPr>
        <p:spPr>
          <a:xfrm>
            <a:off x="8738426" y="5164725"/>
            <a:ext cx="1794077" cy="769441"/>
          </a:xfrm>
          <a:prstGeom prst="rect">
            <a:avLst/>
          </a:prstGeom>
          <a:noFill/>
        </p:spPr>
        <p:txBody>
          <a:bodyPr wrap="square" lIns="91440" tIns="45720" rIns="91440" bIns="45720" anchor="t">
            <a:spAutoFit/>
          </a:bodyPr>
          <a:lstStyle/>
          <a:p>
            <a:pPr algn="r">
              <a:spcBef>
                <a:spcPts val="300"/>
              </a:spcBef>
              <a:spcAft>
                <a:spcPts val="300"/>
              </a:spcAft>
            </a:pPr>
            <a:r>
              <a:rPr lang="en-US" sz="1100" dirty="0">
                <a:solidFill>
                  <a:schemeClr val="tx2"/>
                </a:solidFill>
                <a:latin typeface="Roboto"/>
                <a:ea typeface="Roboto"/>
                <a:cs typeface="Roboto"/>
                <a:hlinkClick r:id="rId21">
                  <a:extLst>
                    <a:ext uri="{A12FA001-AC4F-418D-AE19-62706E023703}">
                      <ahyp:hlinkClr xmlns:ahyp="http://schemas.microsoft.com/office/drawing/2018/hyperlinkcolor" val="tx"/>
                    </a:ext>
                  </a:extLst>
                </a:hlinkClick>
              </a:rPr>
              <a:t>Get the final presentation or printable slides by clicking on this link, or scanning the QR</a:t>
            </a:r>
            <a:endParaRPr lang="en-US" sz="1100">
              <a:solidFill>
                <a:schemeClr val="tx2"/>
              </a:solidFill>
              <a:latin typeface="Roboto"/>
              <a:ea typeface="Roboto"/>
              <a:cs typeface="Roboto"/>
            </a:endParaRPr>
          </a:p>
        </p:txBody>
      </p:sp>
      <p:pic>
        <p:nvPicPr>
          <p:cNvPr id="17" name="Picture 16" descr="A qr code on a white background&#10;&#10;AI-generated content may be incorrect.">
            <a:extLst>
              <a:ext uri="{FF2B5EF4-FFF2-40B4-BE49-F238E27FC236}">
                <a16:creationId xmlns:a16="http://schemas.microsoft.com/office/drawing/2014/main" id="{56F9D135-C2D0-AACC-C1EF-1F7AE4756051}"/>
              </a:ext>
            </a:extLst>
          </p:cNvPr>
          <p:cNvPicPr>
            <a:picLocks noChangeAspect="1"/>
          </p:cNvPicPr>
          <p:nvPr/>
        </p:nvPicPr>
        <p:blipFill>
          <a:blip r:embed="rId22"/>
          <a:stretch>
            <a:fillRect/>
          </a:stretch>
        </p:blipFill>
        <p:spPr>
          <a:xfrm>
            <a:off x="10543096" y="4813719"/>
            <a:ext cx="1428750" cy="1428750"/>
          </a:xfrm>
          <a:prstGeom prst="rect">
            <a:avLst/>
          </a:prstGeom>
        </p:spPr>
      </p:pic>
    </p:spTree>
    <p:extLst>
      <p:ext uri="{BB962C8B-B14F-4D97-AF65-F5344CB8AC3E}">
        <p14:creationId xmlns:p14="http://schemas.microsoft.com/office/powerpoint/2010/main" val="328122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E4622203-DE01-293B-52A5-3FBF3EDE33A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8598179-2E39-979D-ACA1-E7A160BC6077}"/>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F2D1687C-4614-991F-0E5B-90F29D719579}"/>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9ED633A-7D9C-87AB-48D9-C3E5432AD983}"/>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B345A8DD-3C88-BECA-635F-ECAEAD6E41CB}"/>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2F4B4A17-AF63-388C-5854-6046F23AE1CD}"/>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0AE257AF-C0DE-DEFB-6CE2-4FA4E03567DA}"/>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EECDF7E9-2BFA-019B-8C34-87E64F7B0608}"/>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0D677F10-EE3C-4D79-C54C-40815EAE7492}"/>
              </a:ext>
            </a:extLst>
          </p:cNvPr>
          <p:cNvSpPr>
            <a:spLocks noGrp="1"/>
          </p:cNvSpPr>
          <p:nvPr>
            <p:ph type="title"/>
          </p:nvPr>
        </p:nvSpPr>
        <p:spPr>
          <a:xfrm>
            <a:off x="155389" y="-52344"/>
            <a:ext cx="5970193" cy="1240485"/>
          </a:xfrm>
        </p:spPr>
        <p:txBody>
          <a:bodyPr>
            <a:normAutofit/>
          </a:bodyPr>
          <a:lstStyle/>
          <a:p>
            <a:pPr marL="228600" marR="0" lvl="0" algn="l" defTabSz="914400" rtl="0" eaLnBrk="0" fontAlgn="base" latinLnBrk="0" hangingPunct="0">
              <a:lnSpc>
                <a:spcPct val="100000"/>
              </a:lnSpc>
              <a:spcBef>
                <a:spcPts val="800"/>
              </a:spcBef>
              <a:spcAft>
                <a:spcPts val="400"/>
              </a:spcAft>
              <a:buClrTx/>
              <a:buSzTx/>
              <a:tabLst/>
            </a:pPr>
            <a:r>
              <a:rPr kumimoji="0" lang="en-US" altLang="en-US" sz="3200" i="0" u="none" strike="noStrike" cap="none" normalizeH="0" baseline="0" dirty="0">
                <a:ln>
                  <a:noFill/>
                </a:ln>
                <a:solidFill>
                  <a:schemeClr val="tx1"/>
                </a:solidFill>
                <a:effectLst/>
                <a:latin typeface="Arial" panose="020B0604020202020204" pitchFamily="34" charset="0"/>
              </a:rPr>
              <a:t>Limited Monitoring Coverage</a:t>
            </a:r>
          </a:p>
        </p:txBody>
      </p:sp>
      <p:sp>
        <p:nvSpPr>
          <p:cNvPr id="80" name="Content Placeholder 28">
            <a:extLst>
              <a:ext uri="{FF2B5EF4-FFF2-40B4-BE49-F238E27FC236}">
                <a16:creationId xmlns:a16="http://schemas.microsoft.com/office/drawing/2014/main" id="{2EF35BD5-41EA-8FB6-1768-FF0076BBFB1B}"/>
              </a:ext>
            </a:extLst>
          </p:cNvPr>
          <p:cNvSpPr>
            <a:spLocks noGrp="1"/>
          </p:cNvSpPr>
          <p:nvPr>
            <p:ph idx="1"/>
          </p:nvPr>
        </p:nvSpPr>
        <p:spPr>
          <a:xfrm>
            <a:off x="502775" y="1114965"/>
            <a:ext cx="6698126" cy="5390610"/>
          </a:xfrm>
        </p:spPr>
        <p:txBody>
          <a:bodyPr vert="horz" lIns="91440" tIns="45720" rIns="91440" bIns="45720" rtlCol="0" anchor="t">
            <a:normAutofit/>
          </a:bodyPr>
          <a:lstStyle/>
          <a:p>
            <a:pPr marL="0" indent="0">
              <a:spcBef>
                <a:spcPts val="1000"/>
              </a:spcBef>
              <a:buSzPct val="120000"/>
              <a:buNone/>
            </a:pPr>
            <a:r>
              <a:rPr lang="en-US" sz="1600" b="1" dirty="0">
                <a:latin typeface="Roboto" panose="02000000000000000000" pitchFamily="2" charset="0"/>
                <a:ea typeface="Roboto" panose="02000000000000000000" pitchFamily="2" charset="0"/>
                <a:cs typeface="Roboto" panose="02000000000000000000" pitchFamily="2" charset="0"/>
              </a:rPr>
              <a:t>The National Air Quality Network</a:t>
            </a:r>
            <a:r>
              <a:rPr lang="en-US" sz="1600" dirty="0">
                <a:latin typeface="Roboto" panose="02000000000000000000" pitchFamily="2" charset="0"/>
                <a:ea typeface="Roboto" panose="02000000000000000000" pitchFamily="2" charset="0"/>
                <a:cs typeface="Roboto" panose="02000000000000000000" pitchFamily="2" charset="0"/>
              </a:rPr>
              <a:t>, Sri Lanka, currently includes:</a:t>
            </a:r>
          </a:p>
          <a:p>
            <a:pPr marL="400050" indent="-171450">
              <a:spcBef>
                <a:spcPts val="1000"/>
              </a:spcBef>
            </a:pPr>
            <a:r>
              <a:rPr lang="en-US" sz="1600" dirty="0">
                <a:latin typeface="Roboto" panose="02000000000000000000" pitchFamily="2" charset="0"/>
                <a:ea typeface="Roboto" panose="02000000000000000000" pitchFamily="2" charset="0"/>
                <a:cs typeface="Roboto" panose="02000000000000000000" pitchFamily="2" charset="0"/>
              </a:rPr>
              <a:t>2 Regulatory Reference-Grade Monitoring Stations</a:t>
            </a:r>
          </a:p>
          <a:p>
            <a:pPr marL="400050" indent="-171450">
              <a:spcBef>
                <a:spcPts val="1000"/>
              </a:spcBef>
            </a:pPr>
            <a:r>
              <a:rPr lang="en-US" sz="1600" dirty="0">
                <a:latin typeface="Roboto" panose="02000000000000000000" pitchFamily="2" charset="0"/>
                <a:ea typeface="Roboto" panose="02000000000000000000" pitchFamily="2" charset="0"/>
                <a:cs typeface="Roboto" panose="02000000000000000000" pitchFamily="2" charset="0"/>
              </a:rPr>
              <a:t>Supplementary Low-Cost Microsensors</a:t>
            </a:r>
          </a:p>
          <a:p>
            <a:pPr marL="0" indent="0">
              <a:spcBef>
                <a:spcPts val="1000"/>
              </a:spcBef>
              <a:buNone/>
            </a:pPr>
            <a:r>
              <a:rPr lang="en-US" sz="1600" dirty="0">
                <a:latin typeface="Roboto"/>
                <a:ea typeface="Roboto"/>
                <a:cs typeface="Roboto"/>
              </a:rPr>
              <a:t>Microsensors are operated by Central Environmental Authority (CEA) and National Building Research </a:t>
            </a:r>
            <a:r>
              <a:rPr lang="en-US" sz="1600" dirty="0" err="1">
                <a:latin typeface="Roboto"/>
                <a:ea typeface="Roboto"/>
                <a:cs typeface="Roboto"/>
              </a:rPr>
              <a:t>Organisation</a:t>
            </a:r>
            <a:r>
              <a:rPr lang="en-US" sz="1600" dirty="0">
                <a:latin typeface="Roboto"/>
                <a:ea typeface="Roboto"/>
                <a:cs typeface="Roboto"/>
              </a:rPr>
              <a:t> (NBRO). </a:t>
            </a:r>
          </a:p>
          <a:p>
            <a:pPr marL="285750" indent="-171450">
              <a:spcBef>
                <a:spcPts val="400"/>
              </a:spcBef>
            </a:pPr>
            <a:r>
              <a:rPr lang="en-US" sz="1600" dirty="0">
                <a:latin typeface="Roboto"/>
                <a:ea typeface="Roboto"/>
                <a:cs typeface="Roboto"/>
              </a:rPr>
              <a:t>CEA: </a:t>
            </a:r>
            <a:r>
              <a:rPr lang="en-US" sz="1400" dirty="0">
                <a:latin typeface="Roboto"/>
                <a:ea typeface="Roboto"/>
                <a:cs typeface="Roboto"/>
              </a:rPr>
              <a:t>10 microsensors donated by UNEP (</a:t>
            </a:r>
            <a:r>
              <a:rPr lang="en-US" sz="1400" dirty="0" err="1">
                <a:latin typeface="Roboto"/>
                <a:ea typeface="Roboto"/>
                <a:cs typeface="Roboto"/>
              </a:rPr>
              <a:t>IQAir</a:t>
            </a:r>
            <a:r>
              <a:rPr lang="en-US" sz="1400" dirty="0">
                <a:latin typeface="Roboto"/>
                <a:ea typeface="Roboto"/>
                <a:cs typeface="Roboto"/>
              </a:rPr>
              <a:t>), </a:t>
            </a:r>
            <a:br>
              <a:rPr lang="en-US" sz="2100" dirty="0"/>
            </a:br>
            <a:r>
              <a:rPr lang="en-US" sz="1400" dirty="0">
                <a:latin typeface="Roboto"/>
                <a:ea typeface="Roboto"/>
                <a:cs typeface="Roboto"/>
              </a:rPr>
              <a:t>and a mini station donated by AFD (Ellona)</a:t>
            </a:r>
          </a:p>
          <a:p>
            <a:pPr marL="285750" indent="-171450">
              <a:spcBef>
                <a:spcPts val="400"/>
              </a:spcBef>
            </a:pPr>
            <a:r>
              <a:rPr lang="en-US" sz="1600" dirty="0">
                <a:latin typeface="Roboto" panose="02000000000000000000" pitchFamily="2" charset="0"/>
                <a:ea typeface="Roboto" panose="02000000000000000000" pitchFamily="2" charset="0"/>
                <a:cs typeface="Roboto" panose="02000000000000000000" pitchFamily="2" charset="0"/>
              </a:rPr>
              <a:t>NBRO: Network of 30+ sensors</a:t>
            </a:r>
          </a:p>
          <a:p>
            <a:pPr marL="342900" indent="-228600">
              <a:spcBef>
                <a:spcPts val="400"/>
              </a:spcBef>
              <a:buNone/>
            </a:pPr>
            <a:r>
              <a:rPr lang="en-US" sz="1200" dirty="0">
                <a:latin typeface="Roboto" panose="02000000000000000000" pitchFamily="2" charset="0"/>
                <a:ea typeface="Roboto" panose="02000000000000000000" pitchFamily="2" charset="0"/>
                <a:cs typeface="Roboto" panose="02000000000000000000" pitchFamily="2" charset="0"/>
              </a:rPr>
              <a:t>⚠️ </a:t>
            </a:r>
            <a:r>
              <a:rPr lang="en-US" sz="1200" i="1" dirty="0">
                <a:latin typeface="Roboto" panose="02000000000000000000" pitchFamily="2" charset="0"/>
                <a:ea typeface="Roboto" panose="02000000000000000000" pitchFamily="2" charset="0"/>
                <a:cs typeface="Roboto" panose="02000000000000000000" pitchFamily="2" charset="0"/>
              </a:rPr>
              <a:t>Note: Due to power or internet interruptions, some sensors may not appear on the live map. The screenshot of the live data map shows only devices with recent data. </a:t>
            </a:r>
          </a:p>
          <a:p>
            <a:pPr marL="342900" indent="-228600">
              <a:spcBef>
                <a:spcPts val="400"/>
              </a:spcBef>
              <a:buNone/>
            </a:pPr>
            <a:r>
              <a:rPr lang="en-US" sz="500" i="1" dirty="0">
                <a:latin typeface="Roboto" panose="02000000000000000000" pitchFamily="2" charset="0"/>
                <a:ea typeface="Roboto" panose="02000000000000000000" pitchFamily="2" charset="0"/>
                <a:cs typeface="Roboto" panose="02000000000000000000" pitchFamily="2" charset="0"/>
              </a:rPr>
              <a:t> </a:t>
            </a:r>
          </a:p>
          <a:p>
            <a:pPr marL="0" indent="0">
              <a:spcBef>
                <a:spcPts val="1000"/>
              </a:spcBef>
              <a:buSzPct val="120000"/>
              <a:buNone/>
            </a:pPr>
            <a:r>
              <a:rPr lang="en-US" sz="1600" b="1" dirty="0">
                <a:latin typeface="Roboto" panose="02000000000000000000" pitchFamily="2" charset="0"/>
                <a:ea typeface="Roboto" panose="02000000000000000000" pitchFamily="2" charset="0"/>
                <a:cs typeface="Roboto" panose="02000000000000000000" pitchFamily="2" charset="0"/>
              </a:rPr>
              <a:t>Additional Data Sources</a:t>
            </a:r>
          </a:p>
          <a:p>
            <a:pPr marL="0" indent="0">
              <a:spcBef>
                <a:spcPts val="1000"/>
              </a:spcBef>
              <a:buSzPct val="120000"/>
              <a:buNone/>
            </a:pPr>
            <a:r>
              <a:rPr lang="en-US" sz="1400" dirty="0">
                <a:latin typeface="Roboto"/>
                <a:ea typeface="Roboto"/>
                <a:cs typeface="Roboto"/>
              </a:rPr>
              <a:t>🌐 Other public/private institutions and government-related institutes also contribute air quality measurements. (FECT, </a:t>
            </a:r>
            <a:r>
              <a:rPr lang="en-US" sz="1400" dirty="0" err="1">
                <a:latin typeface="Roboto"/>
                <a:ea typeface="Roboto"/>
                <a:cs typeface="Roboto"/>
              </a:rPr>
              <a:t>CleanCo</a:t>
            </a:r>
            <a:r>
              <a:rPr lang="en-US" sz="1400" dirty="0">
                <a:latin typeface="Roboto"/>
                <a:ea typeface="Roboto"/>
                <a:cs typeface="Roboto"/>
              </a:rPr>
              <a:t>, US-Embassy, </a:t>
            </a:r>
            <a:r>
              <a:rPr lang="en-US" sz="1400" dirty="0" err="1">
                <a:latin typeface="Roboto"/>
                <a:ea typeface="Roboto"/>
                <a:cs typeface="Roboto"/>
              </a:rPr>
              <a:t>etc</a:t>
            </a:r>
            <a:r>
              <a:rPr lang="en-US" sz="1400" dirty="0">
                <a:latin typeface="Roboto"/>
                <a:ea typeface="Roboto"/>
                <a:cs typeface="Roboto"/>
              </a:rPr>
              <a:t>) </a:t>
            </a:r>
          </a:p>
          <a:p>
            <a:pPr marL="0" indent="0">
              <a:spcBef>
                <a:spcPts val="1000"/>
              </a:spcBef>
              <a:buNone/>
            </a:pPr>
            <a:r>
              <a:rPr lang="en-US" sz="1400" dirty="0">
                <a:latin typeface="Roboto"/>
                <a:ea typeface="Roboto"/>
                <a:cs typeface="Roboto"/>
              </a:rPr>
              <a:t>📊 Some universities and research organizations, such as University of Peradeniya, run multi-country projects using low-cost sensors (TSI) to study particulate matter with the collaboration of Duke University, USA. </a:t>
            </a:r>
          </a:p>
          <a:p>
            <a:pPr marL="0" indent="0">
              <a:spcBef>
                <a:spcPts val="1000"/>
              </a:spcBef>
              <a:buSzPct val="120000"/>
              <a:buNone/>
            </a:pPr>
            <a:r>
              <a:rPr lang="en-US" sz="1200" i="1" dirty="0">
                <a:latin typeface="Roboto" panose="02000000000000000000" pitchFamily="2" charset="0"/>
                <a:ea typeface="Roboto" panose="02000000000000000000" pitchFamily="2" charset="0"/>
                <a:cs typeface="Roboto" panose="02000000000000000000" pitchFamily="2" charset="0"/>
              </a:rPr>
              <a:t>Data from such research projects is primarily used for research rather than public reporting.</a:t>
            </a:r>
          </a:p>
        </p:txBody>
      </p:sp>
      <p:grpSp>
        <p:nvGrpSpPr>
          <p:cNvPr id="15" name="Group 14">
            <a:extLst>
              <a:ext uri="{FF2B5EF4-FFF2-40B4-BE49-F238E27FC236}">
                <a16:creationId xmlns:a16="http://schemas.microsoft.com/office/drawing/2014/main" id="{496D2810-9E07-87C6-388B-C5D3FF9969CC}"/>
              </a:ext>
            </a:extLst>
          </p:cNvPr>
          <p:cNvGrpSpPr/>
          <p:nvPr/>
        </p:nvGrpSpPr>
        <p:grpSpPr>
          <a:xfrm>
            <a:off x="8897802" y="3101109"/>
            <a:ext cx="2436948" cy="2893231"/>
            <a:chOff x="7495119" y="688866"/>
            <a:chExt cx="4443667" cy="5275676"/>
          </a:xfrm>
        </p:grpSpPr>
        <p:pic>
          <p:nvPicPr>
            <p:cNvPr id="16" name="Picture 15">
              <a:hlinkClick r:id="rId4"/>
              <a:extLst>
                <a:ext uri="{FF2B5EF4-FFF2-40B4-BE49-F238E27FC236}">
                  <a16:creationId xmlns:a16="http://schemas.microsoft.com/office/drawing/2014/main" id="{3615A0BF-3673-73A4-3732-4AC20E593271}"/>
                </a:ext>
              </a:extLst>
            </p:cNvPr>
            <p:cNvPicPr>
              <a:picLocks noChangeAspect="1"/>
            </p:cNvPicPr>
            <p:nvPr/>
          </p:nvPicPr>
          <p:blipFill>
            <a:blip r:embed="rId5"/>
            <a:srcRect/>
            <a:stretch/>
          </p:blipFill>
          <p:spPr bwMode="auto">
            <a:xfrm>
              <a:off x="7749619" y="688866"/>
              <a:ext cx="3978122" cy="4570756"/>
            </a:xfrm>
            <a:prstGeom prst="rect">
              <a:avLst/>
            </a:prstGeom>
            <a:noFill/>
            <a:ln w="19050">
              <a:solidFill>
                <a:schemeClr val="tx1">
                  <a:lumMod val="85000"/>
                  <a:lumOff val="15000"/>
                </a:schemeClr>
              </a:solidFill>
            </a:ln>
          </p:spPr>
        </p:pic>
        <p:sp>
          <p:nvSpPr>
            <p:cNvPr id="17" name="TextBox 16">
              <a:extLst>
                <a:ext uri="{FF2B5EF4-FFF2-40B4-BE49-F238E27FC236}">
                  <a16:creationId xmlns:a16="http://schemas.microsoft.com/office/drawing/2014/main" id="{49FEE97C-E85C-205C-8B81-6F3695C22530}"/>
                </a:ext>
              </a:extLst>
            </p:cNvPr>
            <p:cNvSpPr txBox="1"/>
            <p:nvPr/>
          </p:nvSpPr>
          <p:spPr>
            <a:xfrm>
              <a:off x="7495119" y="5242153"/>
              <a:ext cx="4443667" cy="722389"/>
            </a:xfrm>
            <a:prstGeom prst="rect">
              <a:avLst/>
            </a:prstGeom>
            <a:noFill/>
          </p:spPr>
          <p:txBody>
            <a:bodyPr wrap="square" rtlCol="0">
              <a:spAutoFit/>
            </a:bodyPr>
            <a:lstStyle/>
            <a:p>
              <a:pPr algn="ctr"/>
              <a:r>
                <a:rPr lang="en-US" sz="1000" i="1" dirty="0"/>
                <a:t>A Screenshot of the Live Data Map of </a:t>
              </a:r>
              <a:br>
                <a:rPr lang="en-US" sz="1000" i="1" dirty="0"/>
              </a:br>
              <a:r>
                <a:rPr lang="en-US" sz="1000" i="1" dirty="0"/>
                <a:t>The National Air Quality Network, Sri Lanka</a:t>
              </a:r>
            </a:p>
          </p:txBody>
        </p:sp>
      </p:grpSp>
      <p:grpSp>
        <p:nvGrpSpPr>
          <p:cNvPr id="11" name="Group 10">
            <a:extLst>
              <a:ext uri="{FF2B5EF4-FFF2-40B4-BE49-F238E27FC236}">
                <a16:creationId xmlns:a16="http://schemas.microsoft.com/office/drawing/2014/main" id="{DB1F3A52-961C-E9C1-0047-3B2657DF22B8}"/>
              </a:ext>
            </a:extLst>
          </p:cNvPr>
          <p:cNvGrpSpPr/>
          <p:nvPr/>
        </p:nvGrpSpPr>
        <p:grpSpPr>
          <a:xfrm>
            <a:off x="9030373" y="586575"/>
            <a:ext cx="2188637" cy="2401277"/>
            <a:chOff x="9030373" y="586575"/>
            <a:chExt cx="2188637" cy="2401277"/>
          </a:xfrm>
        </p:grpSpPr>
        <p:pic>
          <p:nvPicPr>
            <p:cNvPr id="18" name="Picture 17">
              <a:extLst>
                <a:ext uri="{FF2B5EF4-FFF2-40B4-BE49-F238E27FC236}">
                  <a16:creationId xmlns:a16="http://schemas.microsoft.com/office/drawing/2014/main" id="{DD6164C1-AB82-CAF2-1C3B-D57889697052}"/>
                </a:ext>
              </a:extLst>
            </p:cNvPr>
            <p:cNvPicPr>
              <a:picLocks noChangeAspect="1"/>
            </p:cNvPicPr>
            <p:nvPr/>
          </p:nvPicPr>
          <p:blipFill>
            <a:blip r:embed="rId6"/>
            <a:stretch>
              <a:fillRect/>
            </a:stretch>
          </p:blipFill>
          <p:spPr>
            <a:xfrm>
              <a:off x="9030373" y="586575"/>
              <a:ext cx="2188637" cy="2401277"/>
            </a:xfrm>
            <a:prstGeom prst="rect">
              <a:avLst/>
            </a:prstGeom>
            <a:ln w="19050">
              <a:solidFill>
                <a:schemeClr val="tx1">
                  <a:lumMod val="75000"/>
                  <a:lumOff val="25000"/>
                </a:schemeClr>
              </a:solidFill>
            </a:ln>
          </p:spPr>
        </p:pic>
        <p:sp>
          <p:nvSpPr>
            <p:cNvPr id="6" name="TextBox 5">
              <a:extLst>
                <a:ext uri="{FF2B5EF4-FFF2-40B4-BE49-F238E27FC236}">
                  <a16:creationId xmlns:a16="http://schemas.microsoft.com/office/drawing/2014/main" id="{11A265BF-85A7-A031-643E-36EEC5D95C65}"/>
                </a:ext>
              </a:extLst>
            </p:cNvPr>
            <p:cNvSpPr txBox="1"/>
            <p:nvPr/>
          </p:nvSpPr>
          <p:spPr>
            <a:xfrm>
              <a:off x="10504373" y="596068"/>
              <a:ext cx="707018" cy="369332"/>
            </a:xfrm>
            <a:prstGeom prst="rect">
              <a:avLst/>
            </a:prstGeom>
            <a:solidFill>
              <a:schemeClr val="bg1"/>
            </a:solidFill>
          </p:spPr>
          <p:txBody>
            <a:bodyPr wrap="square" rtlCol="0">
              <a:spAutoFit/>
            </a:bodyPr>
            <a:lstStyle/>
            <a:p>
              <a:pPr algn="r"/>
              <a:r>
                <a:rPr lang="en-US" sz="900" i="1" dirty="0"/>
                <a:t>Air Quality Network</a:t>
              </a:r>
            </a:p>
          </p:txBody>
        </p:sp>
        <p:sp>
          <p:nvSpPr>
            <p:cNvPr id="7" name="TextBox 6">
              <a:extLst>
                <a:ext uri="{FF2B5EF4-FFF2-40B4-BE49-F238E27FC236}">
                  <a16:creationId xmlns:a16="http://schemas.microsoft.com/office/drawing/2014/main" id="{9EEFED34-55BB-FFD6-D822-1C604F3E025D}"/>
                </a:ext>
              </a:extLst>
            </p:cNvPr>
            <p:cNvSpPr txBox="1"/>
            <p:nvPr/>
          </p:nvSpPr>
          <p:spPr>
            <a:xfrm>
              <a:off x="9036750" y="594430"/>
              <a:ext cx="899730" cy="230832"/>
            </a:xfrm>
            <a:prstGeom prst="rect">
              <a:avLst/>
            </a:prstGeom>
            <a:solidFill>
              <a:schemeClr val="bg1"/>
            </a:solidFill>
          </p:spPr>
          <p:txBody>
            <a:bodyPr wrap="square" rtlCol="0">
              <a:spAutoFit/>
            </a:bodyPr>
            <a:lstStyle/>
            <a:p>
              <a:r>
                <a:rPr lang="en-US" sz="900" i="1" dirty="0"/>
                <a:t>CEA, Sri Lanka</a:t>
              </a:r>
            </a:p>
          </p:txBody>
        </p:sp>
      </p:grpSp>
      <p:pic>
        <p:nvPicPr>
          <p:cNvPr id="10" name="Picture 9">
            <a:extLst>
              <a:ext uri="{FF2B5EF4-FFF2-40B4-BE49-F238E27FC236}">
                <a16:creationId xmlns:a16="http://schemas.microsoft.com/office/drawing/2014/main" id="{F1D5AB39-9A24-F838-E157-0B641AA7E6DF}"/>
              </a:ext>
            </a:extLst>
          </p:cNvPr>
          <p:cNvPicPr>
            <a:picLocks noChangeAspect="1"/>
          </p:cNvPicPr>
          <p:nvPr/>
        </p:nvPicPr>
        <p:blipFill>
          <a:blip r:embed="rId6"/>
          <a:stretch>
            <a:fillRect/>
          </a:stretch>
        </p:blipFill>
        <p:spPr>
          <a:xfrm>
            <a:off x="12695650" y="458588"/>
            <a:ext cx="5010072" cy="5496832"/>
          </a:xfrm>
          <a:prstGeom prst="rect">
            <a:avLst/>
          </a:prstGeom>
          <a:ln w="28575">
            <a:solidFill>
              <a:schemeClr val="tx1">
                <a:lumMod val="75000"/>
                <a:lumOff val="25000"/>
              </a:schemeClr>
            </a:solidFill>
          </a:ln>
        </p:spPr>
      </p:pic>
      <p:grpSp>
        <p:nvGrpSpPr>
          <p:cNvPr id="9" name="Group 8">
            <a:extLst>
              <a:ext uri="{FF2B5EF4-FFF2-40B4-BE49-F238E27FC236}">
                <a16:creationId xmlns:a16="http://schemas.microsoft.com/office/drawing/2014/main" id="{88D4061E-241A-C532-3C4A-01799B37ECAD}"/>
              </a:ext>
            </a:extLst>
          </p:cNvPr>
          <p:cNvGrpSpPr/>
          <p:nvPr/>
        </p:nvGrpSpPr>
        <p:grpSpPr>
          <a:xfrm>
            <a:off x="7200901" y="7015938"/>
            <a:ext cx="4982756" cy="6180079"/>
            <a:chOff x="7208521" y="373838"/>
            <a:chExt cx="4982756" cy="6180079"/>
          </a:xfrm>
        </p:grpSpPr>
        <p:pic>
          <p:nvPicPr>
            <p:cNvPr id="5" name="Picture 4">
              <a:extLst>
                <a:ext uri="{FF2B5EF4-FFF2-40B4-BE49-F238E27FC236}">
                  <a16:creationId xmlns:a16="http://schemas.microsoft.com/office/drawing/2014/main" id="{1FE649B5-0E4A-1630-0CBE-8C44DC73FA95}"/>
                </a:ext>
              </a:extLst>
            </p:cNvPr>
            <p:cNvPicPr>
              <a:picLocks noChangeAspect="1"/>
            </p:cNvPicPr>
            <p:nvPr/>
          </p:nvPicPr>
          <p:blipFill>
            <a:blip r:embed="rId5"/>
            <a:srcRect/>
            <a:stretch/>
          </p:blipFill>
          <p:spPr bwMode="auto">
            <a:xfrm>
              <a:off x="7208521" y="373838"/>
              <a:ext cx="4982756" cy="5725052"/>
            </a:xfrm>
            <a:prstGeom prst="rect">
              <a:avLst/>
            </a:prstGeom>
            <a:noFill/>
            <a:ln w="19050">
              <a:solidFill>
                <a:schemeClr val="tx1">
                  <a:lumMod val="85000"/>
                  <a:lumOff val="15000"/>
                </a:schemeClr>
              </a:solidFill>
            </a:ln>
          </p:spPr>
        </p:pic>
        <p:sp>
          <p:nvSpPr>
            <p:cNvPr id="8" name="TextBox 7">
              <a:extLst>
                <a:ext uri="{FF2B5EF4-FFF2-40B4-BE49-F238E27FC236}">
                  <a16:creationId xmlns:a16="http://schemas.microsoft.com/office/drawing/2014/main" id="{15BDB508-FFAB-199E-3524-D333B598962B}"/>
                </a:ext>
              </a:extLst>
            </p:cNvPr>
            <p:cNvSpPr txBox="1"/>
            <p:nvPr/>
          </p:nvSpPr>
          <p:spPr>
            <a:xfrm>
              <a:off x="7339607" y="6092252"/>
              <a:ext cx="4720584" cy="461665"/>
            </a:xfrm>
            <a:prstGeom prst="rect">
              <a:avLst/>
            </a:prstGeom>
            <a:noFill/>
          </p:spPr>
          <p:txBody>
            <a:bodyPr wrap="square" rtlCol="0">
              <a:spAutoFit/>
            </a:bodyPr>
            <a:lstStyle/>
            <a:p>
              <a:pPr algn="ctr"/>
              <a:r>
                <a:rPr lang="en-US" sz="1200" i="1" dirty="0"/>
                <a:t>A Screenshot of the Live Data Map of </a:t>
              </a:r>
              <a:br>
                <a:rPr lang="en-US" sz="1200" i="1" dirty="0"/>
              </a:br>
              <a:r>
                <a:rPr lang="en-US" sz="1200" i="1" dirty="0"/>
                <a:t>The National Air Quality Network, Sri Lanka</a:t>
              </a:r>
            </a:p>
          </p:txBody>
        </p:sp>
      </p:grpSp>
    </p:spTree>
    <p:extLst>
      <p:ext uri="{BB962C8B-B14F-4D97-AF65-F5344CB8AC3E}">
        <p14:creationId xmlns:p14="http://schemas.microsoft.com/office/powerpoint/2010/main" val="4047851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decel="50000" fill="hold" nodeType="clickEffect">
                                  <p:stCondLst>
                                    <p:cond delay="0"/>
                                  </p:stCondLst>
                                  <p:childTnLst>
                                    <p:animMotion origin="layout" path="M 0.01329 -2.59259E-6 L -0.45143 -0.0037 " pathEditMode="relative" rAng="0" ptsTypes="AA">
                                      <p:cBhvr>
                                        <p:cTn id="6" dur="1250" fill="hold"/>
                                        <p:tgtEl>
                                          <p:spTgt spid="10"/>
                                        </p:tgtEl>
                                        <p:attrNameLst>
                                          <p:attrName>ppt_x</p:attrName>
                                          <p:attrName>ppt_y</p:attrName>
                                        </p:attrNameLst>
                                      </p:cBhvr>
                                      <p:rCtr x="-23242" y="-185"/>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fill="hold" nodeType="clickEffect">
                                  <p:stCondLst>
                                    <p:cond delay="0"/>
                                  </p:stCondLst>
                                  <p:childTnLst>
                                    <p:animMotion origin="layout" path="M -0.45143 -0.0037 C -0.74986 -0.0037 -1.2375 -0.0037 -1.53554 -0.0037 " pathEditMode="relative" rAng="0" ptsTypes="AA">
                                      <p:cBhvr>
                                        <p:cTn id="10" dur="1500" fill="hold"/>
                                        <p:tgtEl>
                                          <p:spTgt spid="10"/>
                                        </p:tgtEl>
                                        <p:attrNameLst>
                                          <p:attrName>ppt_x</p:attrName>
                                          <p:attrName>ppt_y</p:attrName>
                                        </p:attrNameLst>
                                      </p:cBhvr>
                                      <p:rCtr x="-54206" y="0"/>
                                    </p:animMotion>
                                  </p:childTnLst>
                                </p:cTn>
                              </p:par>
                            </p:childTnLst>
                          </p:cTn>
                        </p:par>
                      </p:childTnLst>
                    </p:cTn>
                  </p:par>
                  <p:par>
                    <p:cTn id="11" fill="hold">
                      <p:stCondLst>
                        <p:cond delay="indefinite"/>
                      </p:stCondLst>
                      <p:childTnLst>
                        <p:par>
                          <p:cTn id="12" fill="hold">
                            <p:stCondLst>
                              <p:cond delay="0"/>
                            </p:stCondLst>
                            <p:childTnLst>
                              <p:par>
                                <p:cTn id="13" presetID="0" presetClass="path" presetSubtype="0" decel="50000" fill="hold" nodeType="clickEffect">
                                  <p:stCondLst>
                                    <p:cond delay="0"/>
                                  </p:stCondLst>
                                  <p:childTnLst>
                                    <p:animMotion origin="layout" path="M -1.875E-6 3.7037E-7 L 0.00039 -0.99028 " pathEditMode="relative" rAng="0" ptsTypes="AA">
                                      <p:cBhvr>
                                        <p:cTn id="14" dur="1250" fill="hold"/>
                                        <p:tgtEl>
                                          <p:spTgt spid="9"/>
                                        </p:tgtEl>
                                        <p:attrNameLst>
                                          <p:attrName>ppt_x</p:attrName>
                                          <p:attrName>ppt_y</p:attrName>
                                        </p:attrNameLst>
                                      </p:cBhvr>
                                      <p:rCtr x="13" y="-49514"/>
                                    </p:animMotion>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fill="hold" nodeType="clickEffect">
                                  <p:stCondLst>
                                    <p:cond delay="0"/>
                                  </p:stCondLst>
                                  <p:childTnLst>
                                    <p:animMotion origin="layout" path="M 0.00013 -0.99005 L 0.00013 -1.9537 " pathEditMode="relative" rAng="0" ptsTypes="AA">
                                      <p:cBhvr>
                                        <p:cTn id="18" dur="1250" fill="hold"/>
                                        <p:tgtEl>
                                          <p:spTgt spid="9"/>
                                        </p:tgtEl>
                                        <p:attrNameLst>
                                          <p:attrName>ppt_x</p:attrName>
                                          <p:attrName>ppt_y</p:attrName>
                                        </p:attrNameLst>
                                      </p:cBhvr>
                                      <p:rCtr x="0" y="-4819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E4622203-DE01-293B-52A5-3FBF3EDE33A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8598179-2E39-979D-ACA1-E7A160BC6077}"/>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F2D1687C-4614-991F-0E5B-90F29D719579}"/>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9ED633A-7D9C-87AB-48D9-C3E5432AD983}"/>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B345A8DD-3C88-BECA-635F-ECAEAD6E41CB}"/>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2F4B4A17-AF63-388C-5854-6046F23AE1CD}"/>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0AE257AF-C0DE-DEFB-6CE2-4FA4E03567DA}"/>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EECDF7E9-2BFA-019B-8C34-87E64F7B0608}"/>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0D677F10-EE3C-4D79-C54C-40815EAE7492}"/>
              </a:ext>
            </a:extLst>
          </p:cNvPr>
          <p:cNvSpPr>
            <a:spLocks noGrp="1"/>
          </p:cNvSpPr>
          <p:nvPr>
            <p:ph type="title"/>
          </p:nvPr>
        </p:nvSpPr>
        <p:spPr>
          <a:xfrm>
            <a:off x="608788" y="16335"/>
            <a:ext cx="10974423" cy="1240485"/>
          </a:xfrm>
        </p:spPr>
        <p:txBody>
          <a:bodyPr>
            <a:normAutofit/>
          </a:bodyPr>
          <a:lstStyle/>
          <a:p>
            <a:r>
              <a:rPr lang="en-US" sz="4000" dirty="0"/>
              <a:t>High Pollution Episodes</a:t>
            </a:r>
            <a:endParaRPr lang="en-US" sz="4000" dirty="0">
              <a:latin typeface="Roboto" panose="02000000000000000000" pitchFamily="2" charset="0"/>
              <a:ea typeface="Roboto" panose="02000000000000000000" pitchFamily="2" charset="0"/>
              <a:cs typeface="Roboto" panose="02000000000000000000" pitchFamily="2" charset="0"/>
            </a:endParaRPr>
          </a:p>
        </p:txBody>
      </p:sp>
      <p:sp>
        <p:nvSpPr>
          <p:cNvPr id="80" name="Content Placeholder 28">
            <a:extLst>
              <a:ext uri="{FF2B5EF4-FFF2-40B4-BE49-F238E27FC236}">
                <a16:creationId xmlns:a16="http://schemas.microsoft.com/office/drawing/2014/main" id="{2EF35BD5-41EA-8FB6-1768-FF0076BBFB1B}"/>
              </a:ext>
            </a:extLst>
          </p:cNvPr>
          <p:cNvSpPr>
            <a:spLocks noGrp="1"/>
          </p:cNvSpPr>
          <p:nvPr>
            <p:ph idx="1"/>
          </p:nvPr>
        </p:nvSpPr>
        <p:spPr>
          <a:xfrm>
            <a:off x="1005489" y="1166442"/>
            <a:ext cx="10398564" cy="2112997"/>
          </a:xfrm>
        </p:spPr>
        <p:txBody>
          <a:bodyPr>
            <a:normAutofit/>
          </a:bodyPr>
          <a:lstStyle/>
          <a:p>
            <a:pPr marL="0" indent="0">
              <a:spcBef>
                <a:spcPts val="1000"/>
              </a:spcBef>
              <a:buNone/>
            </a:pPr>
            <a:r>
              <a:rPr lang="en-US" sz="1800" dirty="0">
                <a:latin typeface="Roboto" panose="02000000000000000000" pitchFamily="2" charset="0"/>
                <a:ea typeface="Roboto" panose="02000000000000000000" pitchFamily="2" charset="0"/>
                <a:cs typeface="Roboto" panose="02000000000000000000" pitchFamily="2" charset="0"/>
              </a:rPr>
              <a:t>High Pollution Episodes usually occurs during the north-east monsoon periods, in between October and March (mostly in Nov-Dec-Jan-Feb). Usually, the whole country affects.</a:t>
            </a:r>
          </a:p>
        </p:txBody>
      </p:sp>
      <p:sp>
        <p:nvSpPr>
          <p:cNvPr id="7" name="TextBox 6">
            <a:extLst>
              <a:ext uri="{FF2B5EF4-FFF2-40B4-BE49-F238E27FC236}">
                <a16:creationId xmlns:a16="http://schemas.microsoft.com/office/drawing/2014/main" id="{E0E93625-83CF-96CF-A245-775FC59BD50E}"/>
              </a:ext>
            </a:extLst>
          </p:cNvPr>
          <p:cNvSpPr txBox="1"/>
          <p:nvPr/>
        </p:nvSpPr>
        <p:spPr>
          <a:xfrm>
            <a:off x="2544283" y="5896894"/>
            <a:ext cx="7103429" cy="338554"/>
          </a:xfrm>
          <a:prstGeom prst="rect">
            <a:avLst/>
          </a:prstGeom>
          <a:noFill/>
        </p:spPr>
        <p:txBody>
          <a:bodyPr wrap="square" rtlCol="0">
            <a:spAutoFit/>
          </a:bodyPr>
          <a:lstStyle/>
          <a:p>
            <a:pPr algn="ctr">
              <a:spcAft>
                <a:spcPts val="500"/>
              </a:spcAft>
            </a:pPr>
            <a:r>
              <a:rPr lang="en-US" sz="1600" i="1" dirty="0">
                <a:solidFill>
                  <a:srgbClr val="455F51"/>
                </a:solidFill>
                <a:effectLst/>
                <a:latin typeface="Segoe UI" panose="020B0502040204020203" pitchFamily="34" charset="0"/>
                <a:ea typeface="Segoe UI" panose="020B0502040204020203" pitchFamily="34" charset="0"/>
                <a:cs typeface="Iskoola Pota" panose="020B0502040204020203" pitchFamily="34" charset="0"/>
              </a:rPr>
              <a:t>Daily AQI (AQI-SL) of 1</a:t>
            </a:r>
            <a:r>
              <a:rPr lang="en-US" sz="1600" i="1" dirty="0">
                <a:solidFill>
                  <a:srgbClr val="455F51"/>
                </a:solidFill>
                <a:latin typeface="Segoe UI" panose="020B0502040204020203" pitchFamily="34" charset="0"/>
                <a:ea typeface="Segoe UI" panose="020B0502040204020203" pitchFamily="34" charset="0"/>
                <a:cs typeface="Iskoola Pota" panose="020B0502040204020203" pitchFamily="34" charset="0"/>
              </a:rPr>
              <a:t>5 </a:t>
            </a:r>
            <a:r>
              <a:rPr lang="en-US" sz="1600" i="1" dirty="0">
                <a:solidFill>
                  <a:srgbClr val="455F51"/>
                </a:solidFill>
                <a:effectLst/>
                <a:latin typeface="Segoe UI" panose="020B0502040204020203" pitchFamily="34" charset="0"/>
                <a:ea typeface="Segoe UI" panose="020B0502040204020203" pitchFamily="34" charset="0"/>
                <a:cs typeface="Iskoola Pota" panose="020B0502040204020203" pitchFamily="34" charset="0"/>
              </a:rPr>
              <a:t>Sites in Sri Lanka, From 2025-02-01 to 12 (Heatmap)</a:t>
            </a:r>
          </a:p>
        </p:txBody>
      </p:sp>
      <p:graphicFrame>
        <p:nvGraphicFramePr>
          <p:cNvPr id="10" name="Table 9">
            <a:extLst>
              <a:ext uri="{FF2B5EF4-FFF2-40B4-BE49-F238E27FC236}">
                <a16:creationId xmlns:a16="http://schemas.microsoft.com/office/drawing/2014/main" id="{F4989B61-DB7D-6FAA-72B6-714EEE7BFBBE}"/>
              </a:ext>
            </a:extLst>
          </p:cNvPr>
          <p:cNvGraphicFramePr>
            <a:graphicFrameLocks noGrp="1"/>
          </p:cNvGraphicFramePr>
          <p:nvPr>
            <p:extLst>
              <p:ext uri="{D42A27DB-BD31-4B8C-83A1-F6EECF244321}">
                <p14:modId xmlns:p14="http://schemas.microsoft.com/office/powerpoint/2010/main" val="790048844"/>
              </p:ext>
            </p:extLst>
          </p:nvPr>
        </p:nvGraphicFramePr>
        <p:xfrm>
          <a:off x="891538" y="1960458"/>
          <a:ext cx="10424160" cy="3857607"/>
        </p:xfrm>
        <a:graphic>
          <a:graphicData uri="http://schemas.openxmlformats.org/drawingml/2006/table">
            <a:tbl>
              <a:tblPr firstRow="1" firstCol="1" bandRow="1"/>
              <a:tblGrid>
                <a:gridCol w="822960">
                  <a:extLst>
                    <a:ext uri="{9D8B030D-6E8A-4147-A177-3AD203B41FA5}">
                      <a16:colId xmlns:a16="http://schemas.microsoft.com/office/drawing/2014/main" val="1933253746"/>
                    </a:ext>
                  </a:extLst>
                </a:gridCol>
                <a:gridCol w="640080">
                  <a:extLst>
                    <a:ext uri="{9D8B030D-6E8A-4147-A177-3AD203B41FA5}">
                      <a16:colId xmlns:a16="http://schemas.microsoft.com/office/drawing/2014/main" val="1440985242"/>
                    </a:ext>
                  </a:extLst>
                </a:gridCol>
                <a:gridCol w="640080">
                  <a:extLst>
                    <a:ext uri="{9D8B030D-6E8A-4147-A177-3AD203B41FA5}">
                      <a16:colId xmlns:a16="http://schemas.microsoft.com/office/drawing/2014/main" val="4144312920"/>
                    </a:ext>
                  </a:extLst>
                </a:gridCol>
                <a:gridCol w="640080">
                  <a:extLst>
                    <a:ext uri="{9D8B030D-6E8A-4147-A177-3AD203B41FA5}">
                      <a16:colId xmlns:a16="http://schemas.microsoft.com/office/drawing/2014/main" val="1418919506"/>
                    </a:ext>
                  </a:extLst>
                </a:gridCol>
                <a:gridCol w="640080">
                  <a:extLst>
                    <a:ext uri="{9D8B030D-6E8A-4147-A177-3AD203B41FA5}">
                      <a16:colId xmlns:a16="http://schemas.microsoft.com/office/drawing/2014/main" val="1080036172"/>
                    </a:ext>
                  </a:extLst>
                </a:gridCol>
                <a:gridCol w="640080">
                  <a:extLst>
                    <a:ext uri="{9D8B030D-6E8A-4147-A177-3AD203B41FA5}">
                      <a16:colId xmlns:a16="http://schemas.microsoft.com/office/drawing/2014/main" val="2837550881"/>
                    </a:ext>
                  </a:extLst>
                </a:gridCol>
                <a:gridCol w="640080">
                  <a:extLst>
                    <a:ext uri="{9D8B030D-6E8A-4147-A177-3AD203B41FA5}">
                      <a16:colId xmlns:a16="http://schemas.microsoft.com/office/drawing/2014/main" val="1736374205"/>
                    </a:ext>
                  </a:extLst>
                </a:gridCol>
                <a:gridCol w="640080">
                  <a:extLst>
                    <a:ext uri="{9D8B030D-6E8A-4147-A177-3AD203B41FA5}">
                      <a16:colId xmlns:a16="http://schemas.microsoft.com/office/drawing/2014/main" val="3404070487"/>
                    </a:ext>
                  </a:extLst>
                </a:gridCol>
                <a:gridCol w="640080">
                  <a:extLst>
                    <a:ext uri="{9D8B030D-6E8A-4147-A177-3AD203B41FA5}">
                      <a16:colId xmlns:a16="http://schemas.microsoft.com/office/drawing/2014/main" val="1027459798"/>
                    </a:ext>
                  </a:extLst>
                </a:gridCol>
                <a:gridCol w="640080">
                  <a:extLst>
                    <a:ext uri="{9D8B030D-6E8A-4147-A177-3AD203B41FA5}">
                      <a16:colId xmlns:a16="http://schemas.microsoft.com/office/drawing/2014/main" val="2593996010"/>
                    </a:ext>
                  </a:extLst>
                </a:gridCol>
                <a:gridCol w="640080">
                  <a:extLst>
                    <a:ext uri="{9D8B030D-6E8A-4147-A177-3AD203B41FA5}">
                      <a16:colId xmlns:a16="http://schemas.microsoft.com/office/drawing/2014/main" val="3506003486"/>
                    </a:ext>
                  </a:extLst>
                </a:gridCol>
                <a:gridCol w="640080">
                  <a:extLst>
                    <a:ext uri="{9D8B030D-6E8A-4147-A177-3AD203B41FA5}">
                      <a16:colId xmlns:a16="http://schemas.microsoft.com/office/drawing/2014/main" val="1531142439"/>
                    </a:ext>
                  </a:extLst>
                </a:gridCol>
                <a:gridCol w="640080">
                  <a:extLst>
                    <a:ext uri="{9D8B030D-6E8A-4147-A177-3AD203B41FA5}">
                      <a16:colId xmlns:a16="http://schemas.microsoft.com/office/drawing/2014/main" val="1211360310"/>
                    </a:ext>
                  </a:extLst>
                </a:gridCol>
                <a:gridCol w="640080">
                  <a:extLst>
                    <a:ext uri="{9D8B030D-6E8A-4147-A177-3AD203B41FA5}">
                      <a16:colId xmlns:a16="http://schemas.microsoft.com/office/drawing/2014/main" val="27797193"/>
                    </a:ext>
                  </a:extLst>
                </a:gridCol>
                <a:gridCol w="640080">
                  <a:extLst>
                    <a:ext uri="{9D8B030D-6E8A-4147-A177-3AD203B41FA5}">
                      <a16:colId xmlns:a16="http://schemas.microsoft.com/office/drawing/2014/main" val="2858440553"/>
                    </a:ext>
                  </a:extLst>
                </a:gridCol>
                <a:gridCol w="640080">
                  <a:extLst>
                    <a:ext uri="{9D8B030D-6E8A-4147-A177-3AD203B41FA5}">
                      <a16:colId xmlns:a16="http://schemas.microsoft.com/office/drawing/2014/main" val="1918743349"/>
                    </a:ext>
                  </a:extLst>
                </a:gridCol>
              </a:tblGrid>
              <a:tr h="573136">
                <a:tc>
                  <a:txBody>
                    <a:bodyPr/>
                    <a:lstStyle/>
                    <a:p>
                      <a:pPr marL="0" marR="0" algn="l">
                        <a:lnSpc>
                          <a:spcPct val="80000"/>
                        </a:lnSpc>
                        <a:spcBef>
                          <a:spcPts val="0"/>
                        </a:spcBef>
                        <a:spcAft>
                          <a:spcPts val="0"/>
                        </a:spcAft>
                      </a:pPr>
                      <a:r>
                        <a:rPr lang="en-US" sz="1000" b="1" dirty="0">
                          <a:solidFill>
                            <a:srgbClr val="000000"/>
                          </a:solidFill>
                          <a:effectLst/>
                          <a:latin typeface="Segoe UI"/>
                          <a:ea typeface="Times New Roman" panose="02020603050405020304" pitchFamily="18" charset="0"/>
                          <a:cs typeface="Segoe UI"/>
                        </a:rPr>
                        <a:t>Date</a:t>
                      </a:r>
                      <a:endParaRPr lang="en-US" sz="900" b="1" dirty="0">
                        <a:solidFill>
                          <a:srgbClr val="000000"/>
                        </a:solidFill>
                        <a:effectLst/>
                        <a:latin typeface="Times New Roman"/>
                        <a:ea typeface="Segoe UI" panose="020B0502040204020203" pitchFamily="34" charset="0"/>
                        <a:cs typeface="Segoe UI"/>
                      </a:endParaRPr>
                    </a:p>
                  </a:txBody>
                  <a:tcPr marL="59224" marR="59224" marT="0" marB="0" anchor="b">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S-A</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S-B</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S-C</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S-D</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S-E</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S-F</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S-G</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S-H</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S-I</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S-J</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S-K</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S-L</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S-M</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S-N</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tc>
                  <a:txBody>
                    <a:bodyPr/>
                    <a:lstStyle/>
                    <a:p>
                      <a:pPr marL="73025" marR="73025" algn="ctr">
                        <a:lnSpc>
                          <a:spcPct val="115000"/>
                        </a:lnSpc>
                        <a:spcBef>
                          <a:spcPts val="0"/>
                        </a:spcBef>
                        <a:spcAft>
                          <a:spcPts val="0"/>
                        </a:spcAft>
                      </a:pPr>
                      <a:r>
                        <a:rPr lang="en-GB" sz="1050" dirty="0">
                          <a:effectLst/>
                          <a:latin typeface="Segoe UI Semibold" panose="020B0702040204020203" pitchFamily="34" charset="0"/>
                          <a:ea typeface="Segoe UI" panose="020B0502040204020203" pitchFamily="34" charset="0"/>
                          <a:cs typeface="Iskoola Pota" panose="020B0502040204020203" pitchFamily="34" charset="0"/>
                        </a:rPr>
                        <a:t>S-O</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D9D9D9"/>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A6A6A6"/>
                      </a:solidFill>
                      <a:prstDash val="solid"/>
                      <a:round/>
                      <a:headEnd type="none" w="med" len="med"/>
                      <a:tailEnd type="none" w="med" len="med"/>
                    </a:lnB>
                  </a:tcPr>
                </a:tc>
                <a:extLst>
                  <a:ext uri="{0D108BD9-81ED-4DB2-BD59-A6C34878D82A}">
                    <a16:rowId xmlns:a16="http://schemas.microsoft.com/office/drawing/2014/main" val="150299338"/>
                  </a:ext>
                </a:extLst>
              </a:tr>
              <a:tr h="273706">
                <a:tc>
                  <a:txBody>
                    <a:bodyPr/>
                    <a:lstStyle/>
                    <a:p>
                      <a:pPr marL="0" marR="0" algn="r">
                        <a:lnSpc>
                          <a:spcPct val="115000"/>
                        </a:lnSpc>
                        <a:spcBef>
                          <a:spcPts val="0"/>
                        </a:spcBef>
                        <a:spcAft>
                          <a:spcPts val="0"/>
                        </a:spcAft>
                      </a:pPr>
                      <a:r>
                        <a:rPr lang="en-GB" sz="1050" dirty="0">
                          <a:effectLst/>
                          <a:latin typeface="Segoe UI"/>
                          <a:ea typeface="Segoe UI" panose="020B0502040204020203" pitchFamily="34" charset="0"/>
                          <a:cs typeface="Segoe UI"/>
                        </a:rPr>
                        <a:t>2025-02-01</a:t>
                      </a:r>
                      <a:endParaRPr lang="en-US" sz="1200" dirty="0">
                        <a:effectLst/>
                        <a:latin typeface="Segoe UI"/>
                        <a:ea typeface="Segoe UI" panose="020B0502040204020203" pitchFamily="34" charset="0"/>
                        <a:cs typeface="Iskoola Pota" panose="020B0502040204020203" pitchFamily="34" charset="0"/>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A6A6A6"/>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36</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A6A6A6"/>
                      </a:solidFill>
                      <a:prstDash val="solid"/>
                      <a:round/>
                      <a:headEnd type="none" w="med" len="med"/>
                      <a:tailEnd type="none" w="med" len="med"/>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41</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41</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29</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151</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23</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43</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36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22</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27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38</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43</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68</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51</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solidFill>
                        <a:srgbClr val="A6A6A6"/>
                      </a:solidFill>
                      <a:prstDash val="solid"/>
                      <a:round/>
                      <a:headEnd type="none" w="med" len="med"/>
                      <a:tailEnd type="none" w="med" len="med"/>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61</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w="12700" cap="flat" cmpd="sng" algn="ctr">
                      <a:solidFill>
                        <a:srgbClr val="A6A6A6"/>
                      </a:solidFill>
                      <a:prstDash val="solid"/>
                      <a:round/>
                      <a:headEnd type="none" w="med" len="med"/>
                      <a:tailEnd type="none" w="med" len="med"/>
                    </a:lnR>
                    <a:lnT w="12700" cap="flat" cmpd="sng" algn="ctr">
                      <a:solidFill>
                        <a:srgbClr val="A6A6A6"/>
                      </a:solidFill>
                      <a:prstDash val="solid"/>
                      <a:round/>
                      <a:headEnd type="none" w="med" len="med"/>
                      <a:tailEnd type="none" w="med" len="med"/>
                    </a:lnT>
                    <a:lnB>
                      <a:noFill/>
                    </a:lnB>
                    <a:solidFill>
                      <a:srgbClr val="FFFF00"/>
                    </a:solidFill>
                  </a:tcPr>
                </a:tc>
                <a:extLst>
                  <a:ext uri="{0D108BD9-81ED-4DB2-BD59-A6C34878D82A}">
                    <a16:rowId xmlns:a16="http://schemas.microsoft.com/office/drawing/2014/main" val="3909403334"/>
                  </a:ext>
                </a:extLst>
              </a:tr>
              <a:tr h="273706">
                <a:tc>
                  <a:txBody>
                    <a:bodyPr/>
                    <a:lstStyle/>
                    <a:p>
                      <a:pPr marL="0" marR="0" lvl="0" algn="r">
                        <a:lnSpc>
                          <a:spcPct val="114999"/>
                        </a:lnSpc>
                        <a:spcBef>
                          <a:spcPts val="0"/>
                        </a:spcBef>
                        <a:spcAft>
                          <a:spcPts val="0"/>
                        </a:spcAft>
                        <a:buNone/>
                      </a:pPr>
                      <a:r>
                        <a:rPr lang="en-GB" sz="1050" b="0" i="0" u="none" strike="noStrike" baseline="0" noProof="0" dirty="0">
                          <a:solidFill>
                            <a:srgbClr val="000000"/>
                          </a:solidFill>
                          <a:effectLst/>
                          <a:latin typeface="Segoe UI"/>
                        </a:rPr>
                        <a:t>2025-</a:t>
                      </a:r>
                      <a:r>
                        <a:rPr lang="en-GB" sz="1050" dirty="0">
                          <a:effectLst/>
                          <a:latin typeface="Segoe UI"/>
                          <a:cs typeface="Segoe UI"/>
                        </a:rPr>
                        <a:t>02-02</a:t>
                      </a:r>
                      <a:endParaRPr lang="en-US" sz="1200" dirty="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46</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A6A6A6"/>
                      </a:solidFill>
                      <a:prstDash val="solid"/>
                      <a:round/>
                      <a:headEnd type="none" w="med" len="med"/>
                      <a:tailEnd type="none" w="med" len="med"/>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47</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33</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32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29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31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29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43</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58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w="12700" cap="flat" cmpd="sng" algn="ctr">
                      <a:noFill/>
                      <a:prstDash val="solid"/>
                      <a:round/>
                      <a:headEnd type="none" w="med" len="med"/>
                      <a:tailEnd type="none" w="med" len="med"/>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64</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w="12700" cap="flat" cmpd="sng" algn="ctr">
                      <a:solidFill>
                        <a:srgbClr val="A6A6A6"/>
                      </a:solidFill>
                      <a:prstDash val="solid"/>
                      <a:round/>
                      <a:headEnd type="none" w="med" len="med"/>
                      <a:tailEnd type="none" w="med" len="med"/>
                    </a:lnR>
                    <a:lnT w="12700" cap="flat" cmpd="sng" algn="ctr">
                      <a:noFill/>
                      <a:prstDash val="solid"/>
                      <a:round/>
                      <a:headEnd type="none" w="med" len="med"/>
                      <a:tailEnd type="none" w="med" len="med"/>
                    </a:lnT>
                    <a:lnB>
                      <a:noFill/>
                    </a:lnB>
                    <a:solidFill>
                      <a:srgbClr val="FFFF00"/>
                    </a:solidFill>
                  </a:tcPr>
                </a:tc>
                <a:extLst>
                  <a:ext uri="{0D108BD9-81ED-4DB2-BD59-A6C34878D82A}">
                    <a16:rowId xmlns:a16="http://schemas.microsoft.com/office/drawing/2014/main" val="2240219485"/>
                  </a:ext>
                </a:extLst>
              </a:tr>
              <a:tr h="273706">
                <a:tc>
                  <a:txBody>
                    <a:bodyPr/>
                    <a:lstStyle/>
                    <a:p>
                      <a:pPr marL="0" marR="0" lvl="0" algn="r">
                        <a:lnSpc>
                          <a:spcPct val="114999"/>
                        </a:lnSpc>
                        <a:spcBef>
                          <a:spcPts val="0"/>
                        </a:spcBef>
                        <a:spcAft>
                          <a:spcPts val="0"/>
                        </a:spcAft>
                        <a:buNone/>
                      </a:pPr>
                      <a:r>
                        <a:rPr lang="en-GB" sz="1050" dirty="0">
                          <a:effectLst/>
                          <a:latin typeface="Segoe UI"/>
                          <a:cs typeface="Segoe UI"/>
                        </a:rPr>
                        <a:t>2025-02-03</a:t>
                      </a:r>
                      <a:endParaRPr lang="en-US" sz="1200" dirty="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48</a:t>
                      </a:r>
                      <a:endParaRPr lang="en-US" sz="1200" dirty="0">
                        <a:effectLst/>
                        <a:latin typeface="Segoe UI"/>
                        <a:ea typeface="Segoe UI" panose="020B0502040204020203" pitchFamily="34" charset="0"/>
                        <a:cs typeface="Segoe UI"/>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32CD32"/>
                    </a:solidFill>
                  </a:tcPr>
                </a:tc>
                <a:tc>
                  <a:txBody>
                    <a:bodyPr/>
                    <a:lstStyle/>
                    <a:p>
                      <a:pPr>
                        <a:lnSpc>
                          <a:spcPct val="107000"/>
                        </a:lnSpc>
                      </a:pPr>
                      <a:endParaRPr lang="en-US" sz="1200">
                        <a:effectLst/>
                        <a:latin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31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27</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27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56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23</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38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63</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72</a:t>
                      </a:r>
                      <a:endParaRPr lang="en-US" sz="1200" dirty="0">
                        <a:effectLst/>
                        <a:latin typeface="Segoe UI"/>
                        <a:ea typeface="Segoe UI" panose="020B0502040204020203" pitchFamily="34" charset="0"/>
                        <a:cs typeface="Segoe UI"/>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solidFill>
                      <a:srgbClr val="FFFF00"/>
                    </a:solidFill>
                  </a:tcPr>
                </a:tc>
                <a:extLst>
                  <a:ext uri="{0D108BD9-81ED-4DB2-BD59-A6C34878D82A}">
                    <a16:rowId xmlns:a16="http://schemas.microsoft.com/office/drawing/2014/main" val="4189564158"/>
                  </a:ext>
                </a:extLst>
              </a:tr>
              <a:tr h="273706">
                <a:tc>
                  <a:txBody>
                    <a:bodyPr/>
                    <a:lstStyle/>
                    <a:p>
                      <a:pPr marL="0" marR="0" lvl="0" algn="r">
                        <a:lnSpc>
                          <a:spcPct val="114999"/>
                        </a:lnSpc>
                        <a:spcBef>
                          <a:spcPts val="0"/>
                        </a:spcBef>
                        <a:spcAft>
                          <a:spcPts val="0"/>
                        </a:spcAft>
                        <a:buNone/>
                      </a:pPr>
                      <a:r>
                        <a:rPr lang="en-GB" sz="1050" b="0" i="0" u="none" strike="noStrike" baseline="0" noProof="0" dirty="0">
                          <a:solidFill>
                            <a:srgbClr val="000000"/>
                          </a:solidFill>
                          <a:effectLst/>
                          <a:latin typeface="Segoe UI"/>
                        </a:rPr>
                        <a:t>2025-</a:t>
                      </a:r>
                      <a:r>
                        <a:rPr lang="en-GB" sz="1050" dirty="0">
                          <a:effectLst/>
                          <a:latin typeface="Segoe UI"/>
                          <a:cs typeface="Segoe UI"/>
                        </a:rPr>
                        <a:t>02-04</a:t>
                      </a:r>
                      <a:endParaRPr lang="en-US" sz="1200" dirty="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104</a:t>
                      </a:r>
                      <a:endParaRPr lang="en-US" sz="1200" dirty="0">
                        <a:effectLst/>
                        <a:latin typeface="Segoe UI"/>
                        <a:ea typeface="Segoe UI" panose="020B0502040204020203" pitchFamily="34" charset="0"/>
                        <a:cs typeface="Segoe UI"/>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a:lnSpc>
                          <a:spcPct val="107000"/>
                        </a:lnSpc>
                      </a:pPr>
                      <a:endParaRPr lang="en-US" sz="1200">
                        <a:effectLst/>
                        <a:latin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112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54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55</a:t>
                      </a:r>
                      <a:endParaRPr lang="en-US" sz="1200" dirty="0">
                        <a:effectLst/>
                        <a:latin typeface="Segoe UI"/>
                        <a:ea typeface="Segoe UI" panose="020B0502040204020203" pitchFamily="34" charset="0"/>
                        <a:cs typeface="Segoe UI"/>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solidFill>
                      <a:srgbClr val="FFFF00"/>
                    </a:solidFill>
                  </a:tcPr>
                </a:tc>
                <a:extLst>
                  <a:ext uri="{0D108BD9-81ED-4DB2-BD59-A6C34878D82A}">
                    <a16:rowId xmlns:a16="http://schemas.microsoft.com/office/drawing/2014/main" val="453178434"/>
                  </a:ext>
                </a:extLst>
              </a:tr>
              <a:tr h="273705">
                <a:tc>
                  <a:txBody>
                    <a:bodyPr/>
                    <a:lstStyle/>
                    <a:p>
                      <a:pPr marL="0" marR="0" lvl="0" algn="r">
                        <a:lnSpc>
                          <a:spcPct val="114999"/>
                        </a:lnSpc>
                        <a:spcBef>
                          <a:spcPts val="0"/>
                        </a:spcBef>
                        <a:spcAft>
                          <a:spcPts val="0"/>
                        </a:spcAft>
                        <a:buNone/>
                      </a:pPr>
                      <a:r>
                        <a:rPr lang="en-GB" sz="1050" b="0" i="0" u="none" strike="noStrike" baseline="0" noProof="0">
                          <a:solidFill>
                            <a:srgbClr val="000000"/>
                          </a:solidFill>
                          <a:effectLst/>
                          <a:latin typeface="Segoe UI"/>
                        </a:rPr>
                        <a:t>2025-</a:t>
                      </a:r>
                      <a:r>
                        <a:rPr lang="en-GB" sz="1050">
                          <a:effectLst/>
                          <a:latin typeface="Segoe UI"/>
                          <a:ea typeface="Segoe UI" panose="020B0502040204020203" pitchFamily="34" charset="0"/>
                          <a:cs typeface="Segoe UI"/>
                        </a:rPr>
                        <a:t>02-05</a:t>
                      </a:r>
                      <a:endParaRPr lang="en-US" sz="120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155</a:t>
                      </a:r>
                      <a:endParaRPr lang="en-US" sz="1200" dirty="0">
                        <a:effectLst/>
                        <a:latin typeface="Segoe UI"/>
                        <a:ea typeface="Segoe UI" panose="020B0502040204020203" pitchFamily="34" charset="0"/>
                        <a:cs typeface="Segoe UI"/>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117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141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a:lnSpc>
                          <a:spcPct val="107000"/>
                        </a:lnSpc>
                      </a:pPr>
                      <a:endParaRPr lang="en-US" sz="1200">
                        <a:effectLst/>
                        <a:latin typeface="Segoe UI" panose="020B0502040204020203" pitchFamily="34" charset="0"/>
                        <a:cs typeface="Iskoola Pota" panose="020B0502040204020203" pitchFamily="34" charset="0"/>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tcPr>
                </a:tc>
                <a:extLst>
                  <a:ext uri="{0D108BD9-81ED-4DB2-BD59-A6C34878D82A}">
                    <a16:rowId xmlns:a16="http://schemas.microsoft.com/office/drawing/2014/main" val="3121685299"/>
                  </a:ext>
                </a:extLst>
              </a:tr>
              <a:tr h="273706">
                <a:tc>
                  <a:txBody>
                    <a:bodyPr/>
                    <a:lstStyle/>
                    <a:p>
                      <a:pPr marL="0" marR="0" lvl="0" algn="r">
                        <a:lnSpc>
                          <a:spcPct val="114999"/>
                        </a:lnSpc>
                        <a:spcBef>
                          <a:spcPts val="0"/>
                        </a:spcBef>
                        <a:spcAft>
                          <a:spcPts val="0"/>
                        </a:spcAft>
                        <a:buNone/>
                      </a:pPr>
                      <a:r>
                        <a:rPr lang="en-GB" sz="1050" b="0" i="0" u="none" strike="noStrike" baseline="0" noProof="0">
                          <a:solidFill>
                            <a:srgbClr val="000000"/>
                          </a:solidFill>
                          <a:effectLst/>
                          <a:latin typeface="Segoe UI"/>
                        </a:rPr>
                        <a:t>2025-</a:t>
                      </a:r>
                      <a:r>
                        <a:rPr lang="en-GB" sz="1050">
                          <a:effectLst/>
                          <a:latin typeface="Segoe UI"/>
                          <a:ea typeface="Segoe UI" panose="020B0502040204020203" pitchFamily="34" charset="0"/>
                          <a:cs typeface="Segoe UI"/>
                        </a:rPr>
                        <a:t>02-06</a:t>
                      </a:r>
                      <a:endParaRPr lang="en-US" sz="120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153</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119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a:lnSpc>
                          <a:spcPct val="107000"/>
                        </a:lnSpc>
                      </a:pPr>
                      <a:endParaRPr lang="en-US" sz="1200">
                        <a:effectLst/>
                        <a:latin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151</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115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142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0000"/>
                    </a:solidFill>
                  </a:tcPr>
                </a:tc>
                <a:tc>
                  <a:txBody>
                    <a:bodyPr/>
                    <a:lstStyle/>
                    <a:p>
                      <a:pPr>
                        <a:lnSpc>
                          <a:spcPct val="107000"/>
                        </a:lnSpc>
                      </a:pPr>
                      <a:endParaRPr lang="en-US" sz="1200">
                        <a:effectLst/>
                        <a:latin typeface="Segoe UI" panose="020B0502040204020203" pitchFamily="34" charset="0"/>
                        <a:cs typeface="Iskoola Pota" panose="020B0502040204020203" pitchFamily="34" charset="0"/>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tcPr>
                </a:tc>
                <a:extLst>
                  <a:ext uri="{0D108BD9-81ED-4DB2-BD59-A6C34878D82A}">
                    <a16:rowId xmlns:a16="http://schemas.microsoft.com/office/drawing/2014/main" val="3942165963"/>
                  </a:ext>
                </a:extLst>
              </a:tr>
              <a:tr h="273706">
                <a:tc>
                  <a:txBody>
                    <a:bodyPr/>
                    <a:lstStyle/>
                    <a:p>
                      <a:pPr marL="0" marR="0" lvl="0" algn="r">
                        <a:lnSpc>
                          <a:spcPct val="114999"/>
                        </a:lnSpc>
                        <a:spcBef>
                          <a:spcPts val="0"/>
                        </a:spcBef>
                        <a:spcAft>
                          <a:spcPts val="0"/>
                        </a:spcAft>
                        <a:buNone/>
                      </a:pPr>
                      <a:r>
                        <a:rPr lang="en-GB" sz="1050" b="0" i="0" u="none" strike="noStrike" baseline="0" noProof="0">
                          <a:solidFill>
                            <a:srgbClr val="000000"/>
                          </a:solidFill>
                          <a:effectLst/>
                          <a:latin typeface="Segoe UI"/>
                        </a:rPr>
                        <a:t>2025-</a:t>
                      </a:r>
                      <a:r>
                        <a:rPr lang="en-GB" sz="1050">
                          <a:effectLst/>
                          <a:latin typeface="Segoe UI"/>
                          <a:ea typeface="Segoe UI" panose="020B0502040204020203" pitchFamily="34" charset="0"/>
                          <a:cs typeface="Segoe UI"/>
                        </a:rPr>
                        <a:t>02-07</a:t>
                      </a:r>
                      <a:endParaRPr lang="en-US" sz="120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138</a:t>
                      </a:r>
                      <a:endParaRPr lang="en-US" sz="1200" dirty="0">
                        <a:effectLst/>
                        <a:latin typeface="Segoe UI"/>
                        <a:ea typeface="Segoe UI" panose="020B0502040204020203" pitchFamily="34" charset="0"/>
                        <a:cs typeface="Segoe UI"/>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105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106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111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148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103</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104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110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105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116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92</a:t>
                      </a:r>
                      <a:endParaRPr lang="en-US" sz="1200" dirty="0">
                        <a:effectLst/>
                        <a:latin typeface="Segoe UI"/>
                        <a:ea typeface="Segoe UI" panose="020B0502040204020203" pitchFamily="34" charset="0"/>
                        <a:cs typeface="Segoe UI"/>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solidFill>
                      <a:srgbClr val="FFFF00"/>
                    </a:solidFill>
                  </a:tcPr>
                </a:tc>
                <a:extLst>
                  <a:ext uri="{0D108BD9-81ED-4DB2-BD59-A6C34878D82A}">
                    <a16:rowId xmlns:a16="http://schemas.microsoft.com/office/drawing/2014/main" val="2653872705"/>
                  </a:ext>
                </a:extLst>
              </a:tr>
              <a:tr h="273706">
                <a:tc>
                  <a:txBody>
                    <a:bodyPr/>
                    <a:lstStyle/>
                    <a:p>
                      <a:pPr marL="0" marR="0" lvl="0" algn="r">
                        <a:lnSpc>
                          <a:spcPct val="114999"/>
                        </a:lnSpc>
                        <a:spcBef>
                          <a:spcPts val="0"/>
                        </a:spcBef>
                        <a:spcAft>
                          <a:spcPts val="0"/>
                        </a:spcAft>
                        <a:buNone/>
                      </a:pPr>
                      <a:r>
                        <a:rPr lang="en-GB" sz="1050" b="0" i="0" u="none" strike="noStrike" baseline="0" noProof="0">
                          <a:solidFill>
                            <a:srgbClr val="000000"/>
                          </a:solidFill>
                          <a:effectLst/>
                          <a:latin typeface="Segoe UI"/>
                        </a:rPr>
                        <a:t>2025-</a:t>
                      </a:r>
                      <a:r>
                        <a:rPr lang="en-GB" sz="1050">
                          <a:effectLst/>
                          <a:latin typeface="Segoe UI"/>
                          <a:ea typeface="Segoe UI" panose="020B0502040204020203" pitchFamily="34" charset="0"/>
                          <a:cs typeface="Segoe UI"/>
                        </a:rPr>
                        <a:t>02-08</a:t>
                      </a:r>
                      <a:endParaRPr lang="en-US" sz="120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155</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114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133</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152</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126</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140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102</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106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109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102</a:t>
                      </a:r>
                      <a:endParaRPr lang="en-US" sz="1200" dirty="0">
                        <a:effectLst/>
                        <a:latin typeface="Segoe UI"/>
                        <a:ea typeface="Segoe UI" panose="020B0502040204020203" pitchFamily="34" charset="0"/>
                        <a:cs typeface="Segoe UI"/>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solidFill>
                      <a:srgbClr val="FF8C00"/>
                    </a:solidFill>
                  </a:tcPr>
                </a:tc>
                <a:extLst>
                  <a:ext uri="{0D108BD9-81ED-4DB2-BD59-A6C34878D82A}">
                    <a16:rowId xmlns:a16="http://schemas.microsoft.com/office/drawing/2014/main" val="669670524"/>
                  </a:ext>
                </a:extLst>
              </a:tr>
              <a:tr h="273706">
                <a:tc>
                  <a:txBody>
                    <a:bodyPr/>
                    <a:lstStyle/>
                    <a:p>
                      <a:pPr marL="0" marR="0" lvl="0" algn="r">
                        <a:lnSpc>
                          <a:spcPct val="114999"/>
                        </a:lnSpc>
                        <a:spcBef>
                          <a:spcPts val="0"/>
                        </a:spcBef>
                        <a:spcAft>
                          <a:spcPts val="0"/>
                        </a:spcAft>
                        <a:buNone/>
                      </a:pPr>
                      <a:r>
                        <a:rPr lang="en-GB" sz="1050" b="0" i="0" u="none" strike="noStrike" baseline="0" noProof="0">
                          <a:solidFill>
                            <a:srgbClr val="000000"/>
                          </a:solidFill>
                          <a:effectLst/>
                          <a:latin typeface="Segoe UI"/>
                        </a:rPr>
                        <a:t>2025-</a:t>
                      </a:r>
                      <a:r>
                        <a:rPr lang="en-GB" sz="1050">
                          <a:effectLst/>
                          <a:latin typeface="Segoe UI"/>
                          <a:ea typeface="Segoe UI" panose="020B0502040204020203" pitchFamily="34" charset="0"/>
                          <a:cs typeface="Segoe UI"/>
                        </a:rPr>
                        <a:t>02-09</a:t>
                      </a:r>
                      <a:endParaRPr lang="en-US" sz="120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157</a:t>
                      </a:r>
                      <a:endParaRPr lang="en-US" sz="1200" dirty="0">
                        <a:effectLst/>
                        <a:latin typeface="Segoe UI"/>
                        <a:ea typeface="Segoe UI" panose="020B0502040204020203" pitchFamily="34" charset="0"/>
                        <a:cs typeface="Segoe UI"/>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125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141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162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142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156</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151</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139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00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150</a:t>
                      </a:r>
                      <a:endParaRPr lang="en-US" sz="1200" dirty="0">
                        <a:effectLst/>
                        <a:latin typeface="Segoe UI"/>
                        <a:ea typeface="Segoe UI" panose="020B0502040204020203" pitchFamily="34" charset="0"/>
                        <a:cs typeface="Segoe UI"/>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solidFill>
                      <a:srgbClr val="FF8C00"/>
                    </a:solidFill>
                  </a:tcPr>
                </a:tc>
                <a:extLst>
                  <a:ext uri="{0D108BD9-81ED-4DB2-BD59-A6C34878D82A}">
                    <a16:rowId xmlns:a16="http://schemas.microsoft.com/office/drawing/2014/main" val="2629768741"/>
                  </a:ext>
                </a:extLst>
              </a:tr>
              <a:tr h="273706">
                <a:tc>
                  <a:txBody>
                    <a:bodyPr/>
                    <a:lstStyle/>
                    <a:p>
                      <a:pPr marL="0" marR="0" lvl="0" algn="r">
                        <a:lnSpc>
                          <a:spcPct val="114999"/>
                        </a:lnSpc>
                        <a:spcBef>
                          <a:spcPts val="0"/>
                        </a:spcBef>
                        <a:spcAft>
                          <a:spcPts val="0"/>
                        </a:spcAft>
                        <a:buNone/>
                      </a:pPr>
                      <a:r>
                        <a:rPr lang="en-GB" sz="1050" b="0" i="0" u="none" strike="noStrike" baseline="0" noProof="0">
                          <a:solidFill>
                            <a:srgbClr val="000000"/>
                          </a:solidFill>
                          <a:effectLst/>
                          <a:latin typeface="Segoe UI"/>
                        </a:rPr>
                        <a:t>2025-</a:t>
                      </a:r>
                      <a:r>
                        <a:rPr lang="en-GB" sz="1050">
                          <a:effectLst/>
                          <a:latin typeface="Segoe UI"/>
                          <a:ea typeface="Segoe UI" panose="020B0502040204020203" pitchFamily="34" charset="0"/>
                          <a:cs typeface="Segoe UI"/>
                        </a:rPr>
                        <a:t>02-10</a:t>
                      </a:r>
                      <a:endParaRPr lang="en-US" sz="120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94</a:t>
                      </a:r>
                      <a:endParaRPr lang="en-US" sz="1200" dirty="0">
                        <a:effectLst/>
                        <a:latin typeface="Segoe UI"/>
                        <a:ea typeface="Segoe UI" panose="020B0502040204020203" pitchFamily="34" charset="0"/>
                        <a:cs typeface="Segoe UI"/>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54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66</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48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32CD32"/>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132</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85</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100</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102</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solidFill>
                      <a:srgbClr val="FF8C00"/>
                    </a:solidFill>
                  </a:tcPr>
                </a:tc>
                <a:extLst>
                  <a:ext uri="{0D108BD9-81ED-4DB2-BD59-A6C34878D82A}">
                    <a16:rowId xmlns:a16="http://schemas.microsoft.com/office/drawing/2014/main" val="1408875613"/>
                  </a:ext>
                </a:extLst>
              </a:tr>
              <a:tr h="273706">
                <a:tc>
                  <a:txBody>
                    <a:bodyPr/>
                    <a:lstStyle/>
                    <a:p>
                      <a:pPr marL="0" marR="0" lvl="0" algn="r">
                        <a:lnSpc>
                          <a:spcPct val="114999"/>
                        </a:lnSpc>
                        <a:spcBef>
                          <a:spcPts val="0"/>
                        </a:spcBef>
                        <a:spcAft>
                          <a:spcPts val="0"/>
                        </a:spcAft>
                        <a:buNone/>
                      </a:pPr>
                      <a:r>
                        <a:rPr lang="en-GB" sz="1050" b="0" i="0" u="none" strike="noStrike" baseline="0" noProof="0">
                          <a:solidFill>
                            <a:srgbClr val="000000"/>
                          </a:solidFill>
                          <a:effectLst/>
                          <a:latin typeface="Segoe UI"/>
                        </a:rPr>
                        <a:t>2025-</a:t>
                      </a:r>
                      <a:r>
                        <a:rPr lang="en-GB" sz="1050">
                          <a:effectLst/>
                          <a:latin typeface="Segoe UI"/>
                          <a:ea typeface="Segoe UI" panose="020B0502040204020203" pitchFamily="34" charset="0"/>
                          <a:cs typeface="Segoe UI"/>
                        </a:rPr>
                        <a:t>02-11</a:t>
                      </a:r>
                      <a:endParaRPr lang="en-US" sz="120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86</a:t>
                      </a:r>
                      <a:endParaRPr lang="en-US" sz="1200" dirty="0">
                        <a:effectLst/>
                        <a:latin typeface="Segoe UI"/>
                        <a:ea typeface="Segoe UI" panose="020B0502040204020203" pitchFamily="34" charset="0"/>
                        <a:cs typeface="Segoe UI"/>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73</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63</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111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8C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77</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82</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solidFill>
                      <a:srgbClr val="FFFF00"/>
                    </a:solidFill>
                  </a:tcPr>
                </a:tc>
                <a:extLst>
                  <a:ext uri="{0D108BD9-81ED-4DB2-BD59-A6C34878D82A}">
                    <a16:rowId xmlns:a16="http://schemas.microsoft.com/office/drawing/2014/main" val="4075453040"/>
                  </a:ext>
                </a:extLst>
              </a:tr>
              <a:tr h="273706">
                <a:tc>
                  <a:txBody>
                    <a:bodyPr/>
                    <a:lstStyle/>
                    <a:p>
                      <a:pPr marL="0" marR="0" lvl="0" algn="r">
                        <a:lnSpc>
                          <a:spcPct val="114999"/>
                        </a:lnSpc>
                        <a:spcBef>
                          <a:spcPts val="0"/>
                        </a:spcBef>
                        <a:spcAft>
                          <a:spcPts val="0"/>
                        </a:spcAft>
                        <a:buNone/>
                      </a:pPr>
                      <a:r>
                        <a:rPr lang="en-GB" sz="1050" b="0" i="0" u="none" strike="noStrike" baseline="0" noProof="0">
                          <a:solidFill>
                            <a:srgbClr val="000000"/>
                          </a:solidFill>
                          <a:effectLst/>
                          <a:latin typeface="Segoe UI"/>
                        </a:rPr>
                        <a:t>2025-</a:t>
                      </a:r>
                      <a:r>
                        <a:rPr lang="en-GB" sz="1050">
                          <a:effectLst/>
                          <a:latin typeface="Segoe UI"/>
                          <a:ea typeface="Segoe UI" panose="020B0502040204020203" pitchFamily="34" charset="0"/>
                          <a:cs typeface="Segoe UI"/>
                        </a:rPr>
                        <a:t>02-12</a:t>
                      </a:r>
                      <a:endParaRPr lang="en-US" sz="1200">
                        <a:effectLst/>
                        <a:latin typeface="Segoe UI"/>
                        <a:ea typeface="Segoe UI" panose="020B0502040204020203" pitchFamily="34" charset="0"/>
                        <a:cs typeface="Iskoola Pota"/>
                      </a:endParaRPr>
                    </a:p>
                  </a:txBody>
                  <a:tcPr marL="59224" marR="59224" marT="0" marB="0" anchor="ctr">
                    <a:lnL w="12700" cap="flat" cmpd="sng" algn="ctr">
                      <a:solidFill>
                        <a:srgbClr val="A6A6A6"/>
                      </a:solidFill>
                      <a:prstDash val="solid"/>
                      <a:round/>
                      <a:headEnd type="none" w="med" len="med"/>
                      <a:tailEnd type="none" w="med" len="med"/>
                    </a:lnL>
                    <a:lnR w="12700" cap="flat" cmpd="sng" algn="ctr">
                      <a:solidFill>
                        <a:srgbClr val="A6A6A6"/>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81</a:t>
                      </a:r>
                      <a:endParaRPr lang="en-US" sz="1200" dirty="0">
                        <a:effectLst/>
                        <a:latin typeface="Segoe UI"/>
                        <a:ea typeface="Segoe UI" panose="020B0502040204020203" pitchFamily="34" charset="0"/>
                        <a:cs typeface="Segoe UI"/>
                      </a:endParaRPr>
                    </a:p>
                  </a:txBody>
                  <a:tcPr marL="59224" marR="59224" marT="0" marB="0" anchor="ctr">
                    <a:lnL w="12700" cap="flat" cmpd="sng" algn="ctr">
                      <a:solidFill>
                        <a:srgbClr val="A6A6A6"/>
                      </a:solidFill>
                      <a:prstDash val="solid"/>
                      <a:round/>
                      <a:headEnd type="none" w="med" len="med"/>
                      <a:tailEnd type="none" w="med" len="med"/>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69</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71</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60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58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54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82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81</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58</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52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72</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95</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90</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a:ea typeface="Times New Roman" panose="02020603050405020304" pitchFamily="18" charset="0"/>
                          <a:cs typeface="Segoe UI"/>
                        </a:rPr>
                        <a:t>94</a:t>
                      </a:r>
                      <a:endParaRPr lang="en-US" sz="1200" dirty="0">
                        <a:effectLst/>
                        <a:latin typeface="Segoe UI"/>
                        <a:ea typeface="Segoe UI" panose="020B0502040204020203" pitchFamily="34" charset="0"/>
                        <a:cs typeface="Segoe UI"/>
                      </a:endParaRPr>
                    </a:p>
                  </a:txBody>
                  <a:tcPr marL="59224" marR="59224" marT="0" marB="0" anchor="ctr">
                    <a:lnL>
                      <a:noFill/>
                    </a:lnL>
                    <a:lnR>
                      <a:noFill/>
                    </a:lnR>
                    <a:lnT>
                      <a:noFill/>
                    </a:lnT>
                    <a:lnB>
                      <a:noFill/>
                    </a:lnB>
                    <a:solidFill>
                      <a:srgbClr val="FFFF00"/>
                    </a:solidFill>
                  </a:tcPr>
                </a:tc>
                <a:tc>
                  <a:txBody>
                    <a:bodyPr/>
                    <a:lstStyle/>
                    <a:p>
                      <a:pPr marL="0" marR="0" algn="r">
                        <a:lnSpc>
                          <a:spcPct val="115000"/>
                        </a:lnSpc>
                        <a:spcBef>
                          <a:spcPts val="0"/>
                        </a:spcBef>
                        <a:spcAft>
                          <a:spcPts val="0"/>
                        </a:spcAft>
                      </a:pPr>
                      <a:r>
                        <a:rPr lang="en-US" sz="10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93</a:t>
                      </a:r>
                      <a:endParaRPr lang="en-US" sz="1200" dirty="0">
                        <a:effectLst/>
                        <a:latin typeface="Segoe UI" panose="020B0502040204020203" pitchFamily="34" charset="0"/>
                        <a:ea typeface="Segoe UI" panose="020B0502040204020203" pitchFamily="34" charset="0"/>
                        <a:cs typeface="Iskoola Pota" panose="020B0502040204020203" pitchFamily="34" charset="0"/>
                      </a:endParaRPr>
                    </a:p>
                  </a:txBody>
                  <a:tcPr marL="59224" marR="59224" marT="0" marB="0" anchor="ctr">
                    <a:lnL>
                      <a:noFill/>
                    </a:lnL>
                    <a:lnR w="12700" cap="flat" cmpd="sng" algn="ctr">
                      <a:solidFill>
                        <a:srgbClr val="A6A6A6"/>
                      </a:solidFill>
                      <a:prstDash val="solid"/>
                      <a:round/>
                      <a:headEnd type="none" w="med" len="med"/>
                      <a:tailEnd type="none" w="med" len="med"/>
                    </a:lnR>
                    <a:lnT>
                      <a:noFill/>
                    </a:lnT>
                    <a:lnB>
                      <a:noFill/>
                    </a:lnB>
                    <a:solidFill>
                      <a:srgbClr val="FFFF00"/>
                    </a:solidFill>
                  </a:tcPr>
                </a:tc>
                <a:extLst>
                  <a:ext uri="{0D108BD9-81ED-4DB2-BD59-A6C34878D82A}">
                    <a16:rowId xmlns:a16="http://schemas.microsoft.com/office/drawing/2014/main" val="1311086385"/>
                  </a:ext>
                </a:extLst>
              </a:tr>
            </a:tbl>
          </a:graphicData>
        </a:graphic>
      </p:graphicFrame>
    </p:spTree>
    <p:extLst>
      <p:ext uri="{BB962C8B-B14F-4D97-AF65-F5344CB8AC3E}">
        <p14:creationId xmlns:p14="http://schemas.microsoft.com/office/powerpoint/2010/main" val="5204397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E4622203-DE01-293B-52A5-3FBF3EDE33A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8598179-2E39-979D-ACA1-E7A160BC6077}"/>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F2D1687C-4614-991F-0E5B-90F29D719579}"/>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9ED633A-7D9C-87AB-48D9-C3E5432AD983}"/>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B345A8DD-3C88-BECA-635F-ECAEAD6E41CB}"/>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2F4B4A17-AF63-388C-5854-6046F23AE1CD}"/>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0AE257AF-C0DE-DEFB-6CE2-4FA4E03567DA}"/>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EECDF7E9-2BFA-019B-8C34-87E64F7B0608}"/>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0D677F10-EE3C-4D79-C54C-40815EAE7492}"/>
              </a:ext>
            </a:extLst>
          </p:cNvPr>
          <p:cNvSpPr>
            <a:spLocks noGrp="1"/>
          </p:cNvSpPr>
          <p:nvPr>
            <p:ph type="title"/>
          </p:nvPr>
        </p:nvSpPr>
        <p:spPr>
          <a:xfrm>
            <a:off x="783038" y="292022"/>
            <a:ext cx="7044092" cy="1240485"/>
          </a:xfrm>
        </p:spPr>
        <p:txBody>
          <a:bodyPr>
            <a:normAutofit/>
          </a:bodyPr>
          <a:lstStyle/>
          <a:p>
            <a:pPr algn="l"/>
            <a:r>
              <a:rPr lang="en-US" sz="3200" spc="-150" dirty="0"/>
              <a:t>Weather / Wind During the Season where High Pollution Episodes Occur</a:t>
            </a:r>
            <a:endParaRPr lang="en-US" sz="3200" dirty="0">
              <a:latin typeface="Roboto" panose="02000000000000000000" pitchFamily="2" charset="0"/>
              <a:ea typeface="Roboto" panose="02000000000000000000" pitchFamily="2" charset="0"/>
              <a:cs typeface="Roboto" panose="02000000000000000000" pitchFamily="2" charset="0"/>
            </a:endParaRPr>
          </a:p>
        </p:txBody>
      </p:sp>
      <p:sp>
        <p:nvSpPr>
          <p:cNvPr id="80" name="Content Placeholder 28">
            <a:extLst>
              <a:ext uri="{FF2B5EF4-FFF2-40B4-BE49-F238E27FC236}">
                <a16:creationId xmlns:a16="http://schemas.microsoft.com/office/drawing/2014/main" id="{2EF35BD5-41EA-8FB6-1768-FF0076BBFB1B}"/>
              </a:ext>
            </a:extLst>
          </p:cNvPr>
          <p:cNvSpPr>
            <a:spLocks noGrp="1"/>
          </p:cNvSpPr>
          <p:nvPr>
            <p:ph idx="1"/>
          </p:nvPr>
        </p:nvSpPr>
        <p:spPr>
          <a:xfrm>
            <a:off x="802088" y="2069506"/>
            <a:ext cx="3761251" cy="3723337"/>
          </a:xfrm>
        </p:spPr>
        <p:txBody>
          <a:bodyPr>
            <a:normAutofit fontScale="92500" lnSpcReduction="10000"/>
          </a:bodyPr>
          <a:lstStyle/>
          <a:p>
            <a:pPr>
              <a:spcBef>
                <a:spcPts val="1000"/>
              </a:spcBef>
              <a:buSzPct val="120000"/>
            </a:pPr>
            <a:r>
              <a:rPr lang="en-US" sz="2000" dirty="0">
                <a:latin typeface="Roboto" panose="02000000000000000000" pitchFamily="2" charset="0"/>
                <a:ea typeface="Roboto" panose="02000000000000000000" pitchFamily="2" charset="0"/>
                <a:cs typeface="Roboto" panose="02000000000000000000" pitchFamily="2" charset="0"/>
              </a:rPr>
              <a:t>Elevated pollutant levels are typically observed from October to March (mostly </a:t>
            </a:r>
            <a:br>
              <a:rPr lang="en-US" sz="2000" dirty="0">
                <a:latin typeface="Roboto" panose="02000000000000000000" pitchFamily="2" charset="0"/>
                <a:ea typeface="Roboto" panose="02000000000000000000" pitchFamily="2" charset="0"/>
                <a:cs typeface="Roboto" panose="02000000000000000000" pitchFamily="2" charset="0"/>
              </a:rPr>
            </a:br>
            <a:r>
              <a:rPr lang="en-US" sz="2000" dirty="0">
                <a:latin typeface="Roboto" panose="02000000000000000000" pitchFamily="2" charset="0"/>
                <a:ea typeface="Roboto" panose="02000000000000000000" pitchFamily="2" charset="0"/>
                <a:cs typeface="Roboto" panose="02000000000000000000" pitchFamily="2" charset="0"/>
              </a:rPr>
              <a:t>Nov-Dec-Jan-Feb), when winds flow from the </a:t>
            </a:r>
            <a:r>
              <a:rPr lang="en-US" sz="2000" b="1" dirty="0">
                <a:latin typeface="Roboto" panose="02000000000000000000" pitchFamily="2" charset="0"/>
                <a:ea typeface="Roboto" panose="02000000000000000000" pitchFamily="2" charset="0"/>
                <a:cs typeface="Roboto" panose="02000000000000000000" pitchFamily="2" charset="0"/>
              </a:rPr>
              <a:t>NE</a:t>
            </a:r>
            <a:r>
              <a:rPr lang="en-US" sz="2000" dirty="0">
                <a:latin typeface="Roboto" panose="02000000000000000000" pitchFamily="2" charset="0"/>
                <a:ea typeface="Roboto" panose="02000000000000000000" pitchFamily="2" charset="0"/>
                <a:cs typeface="Roboto" panose="02000000000000000000" pitchFamily="2" charset="0"/>
              </a:rPr>
              <a:t> (northeast). During other seasons, the predominant wind direction is </a:t>
            </a:r>
            <a:r>
              <a:rPr lang="en-US" sz="2000" b="1" dirty="0">
                <a:latin typeface="Roboto" panose="02000000000000000000" pitchFamily="2" charset="0"/>
                <a:ea typeface="Roboto" panose="02000000000000000000" pitchFamily="2" charset="0"/>
                <a:cs typeface="Roboto" panose="02000000000000000000" pitchFamily="2" charset="0"/>
              </a:rPr>
              <a:t>SW</a:t>
            </a:r>
            <a:r>
              <a:rPr lang="en-US" sz="2000" dirty="0">
                <a:latin typeface="Roboto" panose="02000000000000000000" pitchFamily="2" charset="0"/>
                <a:ea typeface="Roboto" panose="02000000000000000000" pitchFamily="2" charset="0"/>
                <a:cs typeface="Roboto" panose="02000000000000000000" pitchFamily="2" charset="0"/>
              </a:rPr>
              <a:t> (southwest). </a:t>
            </a:r>
          </a:p>
          <a:p>
            <a:pPr>
              <a:spcBef>
                <a:spcPts val="1000"/>
              </a:spcBef>
              <a:buSzPct val="120000"/>
            </a:pPr>
            <a:r>
              <a:rPr lang="en-US" sz="2000" dirty="0">
                <a:latin typeface="Roboto" panose="02000000000000000000" pitchFamily="2" charset="0"/>
                <a:ea typeface="Roboto" panose="02000000000000000000" pitchFamily="2" charset="0"/>
                <a:cs typeface="Roboto" panose="02000000000000000000" pitchFamily="2" charset="0"/>
              </a:rPr>
              <a:t>Backward trajectory analysis and multiple air-quality models can be used to get the approximate pathways of incoming air parcels.</a:t>
            </a:r>
          </a:p>
        </p:txBody>
      </p:sp>
      <p:pic>
        <p:nvPicPr>
          <p:cNvPr id="5" name="Picture 4">
            <a:extLst>
              <a:ext uri="{FF2B5EF4-FFF2-40B4-BE49-F238E27FC236}">
                <a16:creationId xmlns:a16="http://schemas.microsoft.com/office/drawing/2014/main" id="{1FE649B5-0E4A-1630-0CBE-8C44DC73FA95}"/>
              </a:ext>
            </a:extLst>
          </p:cNvPr>
          <p:cNvPicPr>
            <a:picLocks noChangeAspect="1"/>
          </p:cNvPicPr>
          <p:nvPr/>
        </p:nvPicPr>
        <p:blipFill>
          <a:blip r:embed="rId4"/>
          <a:stretch>
            <a:fillRect/>
          </a:stretch>
        </p:blipFill>
        <p:spPr bwMode="auto">
          <a:xfrm>
            <a:off x="5172244" y="2277133"/>
            <a:ext cx="3028950" cy="3028950"/>
          </a:xfrm>
          <a:prstGeom prst="rect">
            <a:avLst/>
          </a:prstGeom>
          <a:noFill/>
          <a:ln w="19050">
            <a:solidFill>
              <a:schemeClr val="tx1">
                <a:lumMod val="85000"/>
                <a:lumOff val="15000"/>
              </a:schemeClr>
            </a:solidFill>
          </a:ln>
        </p:spPr>
      </p:pic>
      <p:pic>
        <p:nvPicPr>
          <p:cNvPr id="6" name="Picture 5">
            <a:extLst>
              <a:ext uri="{FF2B5EF4-FFF2-40B4-BE49-F238E27FC236}">
                <a16:creationId xmlns:a16="http://schemas.microsoft.com/office/drawing/2014/main" id="{144CF7DC-0CDE-02D6-861D-98A2E37EB97E}"/>
              </a:ext>
            </a:extLst>
          </p:cNvPr>
          <p:cNvPicPr>
            <a:picLocks noChangeAspect="1"/>
          </p:cNvPicPr>
          <p:nvPr/>
        </p:nvPicPr>
        <p:blipFill>
          <a:blip r:embed="rId5"/>
          <a:stretch>
            <a:fillRect/>
          </a:stretch>
        </p:blipFill>
        <p:spPr>
          <a:xfrm>
            <a:off x="8455085" y="1444359"/>
            <a:ext cx="3108960" cy="3870960"/>
          </a:xfrm>
          <a:prstGeom prst="rect">
            <a:avLst/>
          </a:prstGeom>
          <a:ln w="19050">
            <a:solidFill>
              <a:schemeClr val="tx1">
                <a:lumMod val="85000"/>
                <a:lumOff val="15000"/>
              </a:schemeClr>
            </a:solidFill>
          </a:ln>
        </p:spPr>
      </p:pic>
      <p:sp>
        <p:nvSpPr>
          <p:cNvPr id="7" name="TextBox 6">
            <a:extLst>
              <a:ext uri="{FF2B5EF4-FFF2-40B4-BE49-F238E27FC236}">
                <a16:creationId xmlns:a16="http://schemas.microsoft.com/office/drawing/2014/main" id="{E0E93625-83CF-96CF-A245-775FC59BD50E}"/>
              </a:ext>
            </a:extLst>
          </p:cNvPr>
          <p:cNvSpPr txBox="1"/>
          <p:nvPr/>
        </p:nvSpPr>
        <p:spPr>
          <a:xfrm>
            <a:off x="8395972" y="5344686"/>
            <a:ext cx="3168073" cy="523220"/>
          </a:xfrm>
          <a:prstGeom prst="rect">
            <a:avLst/>
          </a:prstGeom>
          <a:noFill/>
        </p:spPr>
        <p:txBody>
          <a:bodyPr wrap="square" rtlCol="0">
            <a:spAutoFit/>
          </a:bodyPr>
          <a:lstStyle/>
          <a:p>
            <a:pPr algn="ctr"/>
            <a:r>
              <a:rPr lang="en-US" sz="1400" i="1" dirty="0"/>
              <a:t>Backward Trajectory, Jan 02, 2025 </a:t>
            </a:r>
            <a:br>
              <a:rPr lang="en-US" sz="1400" i="1" dirty="0"/>
            </a:br>
            <a:r>
              <a:rPr lang="en-US" sz="1400" i="1" dirty="0"/>
              <a:t>(Courtesy: NOAA HYSPLIT)</a:t>
            </a:r>
          </a:p>
        </p:txBody>
      </p:sp>
      <p:sp>
        <p:nvSpPr>
          <p:cNvPr id="8" name="TextBox 7">
            <a:extLst>
              <a:ext uri="{FF2B5EF4-FFF2-40B4-BE49-F238E27FC236}">
                <a16:creationId xmlns:a16="http://schemas.microsoft.com/office/drawing/2014/main" id="{15BDB508-FFAB-199E-3524-D333B598962B}"/>
              </a:ext>
            </a:extLst>
          </p:cNvPr>
          <p:cNvSpPr txBox="1"/>
          <p:nvPr/>
        </p:nvSpPr>
        <p:spPr>
          <a:xfrm>
            <a:off x="4925622" y="5359761"/>
            <a:ext cx="3522193" cy="523220"/>
          </a:xfrm>
          <a:prstGeom prst="rect">
            <a:avLst/>
          </a:prstGeom>
          <a:noFill/>
        </p:spPr>
        <p:txBody>
          <a:bodyPr wrap="square" rtlCol="0">
            <a:spAutoFit/>
          </a:bodyPr>
          <a:lstStyle/>
          <a:p>
            <a:pPr algn="ctr"/>
            <a:r>
              <a:rPr lang="en-US" sz="1400" i="1" dirty="0"/>
              <a:t>Windrose. January 2025 </a:t>
            </a:r>
            <a:br>
              <a:rPr lang="en-US" sz="1400" i="1" dirty="0"/>
            </a:br>
            <a:r>
              <a:rPr lang="en-US" sz="1400" i="1" dirty="0"/>
              <a:t>(Courtesy: mesonet.agron.iastate.edu)</a:t>
            </a:r>
          </a:p>
        </p:txBody>
      </p:sp>
    </p:spTree>
    <p:extLst>
      <p:ext uri="{BB962C8B-B14F-4D97-AF65-F5344CB8AC3E}">
        <p14:creationId xmlns:p14="http://schemas.microsoft.com/office/powerpoint/2010/main" val="1906966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6263632E-D02F-8657-6090-38E4ABC2C9DC}"/>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9A38B8D-0D40-E71A-B2A9-44C69ABF2FD5}"/>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353A91EC-7872-448C-360E-76497B35D4D3}"/>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33EC867C-CA8C-9180-3614-F4D3A3A4E097}"/>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A4D3DADB-420B-313F-7BAA-F8C444947310}"/>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4C993E76-46B5-1C62-FDBB-F2EE87529CAF}"/>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07E98622-2211-C58F-EDAB-F5DEF47F629E}"/>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94612184-20DC-F6A2-51AA-3B50CBB7E7BC}"/>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909BB90F-E30B-3E52-C561-5D437DBA028C}"/>
              </a:ext>
            </a:extLst>
          </p:cNvPr>
          <p:cNvSpPr>
            <a:spLocks noGrp="1"/>
          </p:cNvSpPr>
          <p:nvPr>
            <p:ph type="title"/>
          </p:nvPr>
        </p:nvSpPr>
        <p:spPr>
          <a:xfrm>
            <a:off x="257230" y="-106042"/>
            <a:ext cx="10974423" cy="1240485"/>
          </a:xfrm>
        </p:spPr>
        <p:txBody>
          <a:bodyPr>
            <a:normAutofit/>
          </a:bodyPr>
          <a:lstStyle/>
          <a:p>
            <a:pPr algn="l"/>
            <a:r>
              <a:rPr lang="en-US" sz="3200" spc="-150" dirty="0"/>
              <a:t>Seasonal Air Quality Pattern in Air Quality Earth Models</a:t>
            </a:r>
            <a:endParaRPr lang="en-US" sz="3200" spc="-150" dirty="0">
              <a:latin typeface="Roboto" panose="02000000000000000000" pitchFamily="2" charset="0"/>
              <a:ea typeface="Roboto" panose="02000000000000000000" pitchFamily="2" charset="0"/>
              <a:cs typeface="Roboto" panose="02000000000000000000" pitchFamily="2" charset="0"/>
            </a:endParaRPr>
          </a:p>
        </p:txBody>
      </p:sp>
      <p:pic>
        <p:nvPicPr>
          <p:cNvPr id="5" name="Picture 4">
            <a:extLst>
              <a:ext uri="{FF2B5EF4-FFF2-40B4-BE49-F238E27FC236}">
                <a16:creationId xmlns:a16="http://schemas.microsoft.com/office/drawing/2014/main" id="{D243FC53-DF9E-F6C8-7E88-78BEB44A143D}"/>
              </a:ext>
            </a:extLst>
          </p:cNvPr>
          <p:cNvPicPr>
            <a:picLocks noChangeAspect="1"/>
          </p:cNvPicPr>
          <p:nvPr/>
        </p:nvPicPr>
        <p:blipFill>
          <a:blip r:embed="rId4"/>
          <a:srcRect/>
          <a:stretch/>
        </p:blipFill>
        <p:spPr bwMode="auto">
          <a:xfrm>
            <a:off x="777144" y="2528846"/>
            <a:ext cx="5910030" cy="3494448"/>
          </a:xfrm>
          <a:prstGeom prst="rect">
            <a:avLst/>
          </a:prstGeom>
          <a:noFill/>
          <a:ln w="19050">
            <a:solidFill>
              <a:schemeClr val="tx1">
                <a:lumMod val="85000"/>
                <a:lumOff val="15000"/>
              </a:schemeClr>
            </a:solidFill>
          </a:ln>
        </p:spPr>
      </p:pic>
      <p:pic>
        <p:nvPicPr>
          <p:cNvPr id="6" name="Picture 5">
            <a:extLst>
              <a:ext uri="{FF2B5EF4-FFF2-40B4-BE49-F238E27FC236}">
                <a16:creationId xmlns:a16="http://schemas.microsoft.com/office/drawing/2014/main" id="{04700FCD-43CA-E294-725B-B2BE31D583F7}"/>
              </a:ext>
            </a:extLst>
          </p:cNvPr>
          <p:cNvPicPr>
            <a:picLocks noChangeAspect="1"/>
          </p:cNvPicPr>
          <p:nvPr/>
        </p:nvPicPr>
        <p:blipFill>
          <a:blip r:embed="rId5"/>
          <a:srcRect/>
          <a:stretch/>
        </p:blipFill>
        <p:spPr>
          <a:xfrm>
            <a:off x="7019637" y="1080803"/>
            <a:ext cx="4410464" cy="4944215"/>
          </a:xfrm>
          <a:prstGeom prst="rect">
            <a:avLst/>
          </a:prstGeom>
          <a:ln w="19050">
            <a:solidFill>
              <a:schemeClr val="tx1">
                <a:lumMod val="85000"/>
                <a:lumOff val="15000"/>
              </a:schemeClr>
            </a:solidFill>
          </a:ln>
        </p:spPr>
      </p:pic>
      <p:sp>
        <p:nvSpPr>
          <p:cNvPr id="8" name="TextBox 7">
            <a:extLst>
              <a:ext uri="{FF2B5EF4-FFF2-40B4-BE49-F238E27FC236}">
                <a16:creationId xmlns:a16="http://schemas.microsoft.com/office/drawing/2014/main" id="{B5EED4A9-2894-AE41-B25E-7EB405A4C790}"/>
              </a:ext>
            </a:extLst>
          </p:cNvPr>
          <p:cNvSpPr txBox="1"/>
          <p:nvPr/>
        </p:nvSpPr>
        <p:spPr>
          <a:xfrm>
            <a:off x="1303520" y="6036116"/>
            <a:ext cx="4870029" cy="369332"/>
          </a:xfrm>
          <a:prstGeom prst="rect">
            <a:avLst/>
          </a:prstGeom>
          <a:noFill/>
        </p:spPr>
        <p:txBody>
          <a:bodyPr wrap="square" rtlCol="0">
            <a:spAutoFit/>
          </a:bodyPr>
          <a:lstStyle/>
          <a:p>
            <a:pPr algn="ctr"/>
            <a:r>
              <a:rPr lang="en-US" i="1" dirty="0" err="1"/>
              <a:t>NullSchool</a:t>
            </a:r>
            <a:r>
              <a:rPr lang="en-US" i="1" dirty="0"/>
              <a:t> Earth</a:t>
            </a:r>
          </a:p>
        </p:txBody>
      </p:sp>
      <p:sp>
        <p:nvSpPr>
          <p:cNvPr id="11" name="TextBox 10">
            <a:extLst>
              <a:ext uri="{FF2B5EF4-FFF2-40B4-BE49-F238E27FC236}">
                <a16:creationId xmlns:a16="http://schemas.microsoft.com/office/drawing/2014/main" id="{39D998A6-59EC-5377-9DE8-FD673FD81DC9}"/>
              </a:ext>
            </a:extLst>
          </p:cNvPr>
          <p:cNvSpPr txBox="1"/>
          <p:nvPr/>
        </p:nvSpPr>
        <p:spPr>
          <a:xfrm>
            <a:off x="6713182" y="6056345"/>
            <a:ext cx="4870029" cy="369332"/>
          </a:xfrm>
          <a:prstGeom prst="rect">
            <a:avLst/>
          </a:prstGeom>
          <a:noFill/>
        </p:spPr>
        <p:txBody>
          <a:bodyPr wrap="square" rtlCol="0">
            <a:spAutoFit/>
          </a:bodyPr>
          <a:lstStyle/>
          <a:p>
            <a:pPr algn="ctr"/>
            <a:r>
              <a:rPr lang="en-US" i="1" dirty="0"/>
              <a:t>Windy Earth</a:t>
            </a:r>
          </a:p>
        </p:txBody>
      </p:sp>
      <p:sp>
        <p:nvSpPr>
          <p:cNvPr id="13" name="TextBox 12">
            <a:extLst>
              <a:ext uri="{FF2B5EF4-FFF2-40B4-BE49-F238E27FC236}">
                <a16:creationId xmlns:a16="http://schemas.microsoft.com/office/drawing/2014/main" id="{A03BF44E-71ED-2145-9B06-FB2EC19A1162}"/>
              </a:ext>
            </a:extLst>
          </p:cNvPr>
          <p:cNvSpPr txBox="1"/>
          <p:nvPr/>
        </p:nvSpPr>
        <p:spPr>
          <a:xfrm>
            <a:off x="1584066" y="1194160"/>
            <a:ext cx="5198957" cy="1107996"/>
          </a:xfrm>
          <a:prstGeom prst="rect">
            <a:avLst/>
          </a:prstGeom>
          <a:noFill/>
        </p:spPr>
        <p:txBody>
          <a:bodyPr wrap="square">
            <a:spAutoFit/>
          </a:bodyPr>
          <a:lstStyle/>
          <a:p>
            <a:pPr algn="r"/>
            <a:r>
              <a:rPr lang="en-US" sz="2000" dirty="0"/>
              <a:t>Regional (Around Sri Lanka) PM</a:t>
            </a:r>
            <a:r>
              <a:rPr lang="en-US" sz="2000" baseline="-25000" dirty="0"/>
              <a:t>2.5</a:t>
            </a:r>
            <a:r>
              <a:rPr lang="en-US" sz="2000" dirty="0"/>
              <a:t> Distribution </a:t>
            </a:r>
            <a:br>
              <a:rPr lang="en-US" sz="2000" dirty="0"/>
            </a:br>
            <a:r>
              <a:rPr lang="en-US" sz="2000" dirty="0"/>
              <a:t>seen in two different Air Quality Models. </a:t>
            </a:r>
            <a:br>
              <a:rPr lang="en-US" sz="2000" dirty="0"/>
            </a:br>
            <a:r>
              <a:rPr lang="en-US" sz="600" dirty="0"/>
              <a:t> </a:t>
            </a:r>
            <a:br>
              <a:rPr lang="en-US" sz="1050" dirty="0"/>
            </a:br>
            <a:r>
              <a:rPr lang="en-US" sz="2000" dirty="0"/>
              <a:t>Date: 2022-11-18</a:t>
            </a:r>
          </a:p>
        </p:txBody>
      </p:sp>
    </p:spTree>
    <p:extLst>
      <p:ext uri="{BB962C8B-B14F-4D97-AF65-F5344CB8AC3E}">
        <p14:creationId xmlns:p14="http://schemas.microsoft.com/office/powerpoint/2010/main" val="1419000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9C11D64F-7B7A-8CA2-D80D-4A7841520DA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A18D948F-9910-B1B7-8476-3BD09355E689}"/>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9ABAA52E-9410-E786-6817-EBE5909B8C67}"/>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2E340B8D-464F-3554-62A7-3FF8DC853849}"/>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855C1583-37D5-5C30-3445-65F2A11A431A}"/>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ED2A41DB-B42F-BD6B-A7BC-1479417E54E3}"/>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4DFABBF1-CD8A-0FD2-4213-8ED214AC5EFB}"/>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45C7DA53-00D9-B09B-9B15-36F429AC817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07321651-7837-6945-B929-60E7DE62CA9A}"/>
              </a:ext>
            </a:extLst>
          </p:cNvPr>
          <p:cNvSpPr>
            <a:spLocks noGrp="1"/>
          </p:cNvSpPr>
          <p:nvPr>
            <p:ph type="title"/>
          </p:nvPr>
        </p:nvSpPr>
        <p:spPr>
          <a:xfrm>
            <a:off x="518704" y="-138640"/>
            <a:ext cx="11249837" cy="1240485"/>
          </a:xfrm>
        </p:spPr>
        <p:txBody>
          <a:bodyPr>
            <a:normAutofit/>
          </a:bodyPr>
          <a:lstStyle/>
          <a:p>
            <a:r>
              <a:rPr lang="en-US" sz="3600" dirty="0"/>
              <a:t>Transboundary Air Pollution</a:t>
            </a:r>
          </a:p>
        </p:txBody>
      </p:sp>
      <p:sp>
        <p:nvSpPr>
          <p:cNvPr id="8" name="Rectangle 1">
            <a:extLst>
              <a:ext uri="{FF2B5EF4-FFF2-40B4-BE49-F238E27FC236}">
                <a16:creationId xmlns:a16="http://schemas.microsoft.com/office/drawing/2014/main" id="{33995B42-3EDF-CB48-48A3-D25197E699F1}"/>
              </a:ext>
            </a:extLst>
          </p:cNvPr>
          <p:cNvSpPr>
            <a:spLocks noGrp="1" noChangeArrowheads="1"/>
          </p:cNvSpPr>
          <p:nvPr>
            <p:ph idx="1"/>
          </p:nvPr>
        </p:nvSpPr>
        <p:spPr bwMode="auto">
          <a:xfrm>
            <a:off x="976716" y="901257"/>
            <a:ext cx="10791825" cy="51803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00050" indent="-342900">
              <a:lnSpc>
                <a:spcPct val="110000"/>
              </a:lnSpc>
              <a:spcBef>
                <a:spcPts val="1000"/>
              </a:spcBef>
              <a:spcAft>
                <a:spcPts val="1000"/>
              </a:spcAft>
              <a:buNone/>
            </a:pPr>
            <a:r>
              <a:rPr lang="en-US" sz="2000" dirty="0"/>
              <a:t>Key Considerations When Discussing Transboundary Air Pollution</a:t>
            </a:r>
          </a:p>
          <a:p>
            <a:pPr marL="400050" indent="-342900">
              <a:buNone/>
            </a:pPr>
            <a:r>
              <a:rPr lang="en-US" sz="1950" dirty="0"/>
              <a:t>🌏 </a:t>
            </a:r>
            <a:r>
              <a:rPr lang="en-US" sz="1950" b="1" dirty="0"/>
              <a:t>Air pollutants come from both human and natural causes</a:t>
            </a:r>
            <a:br>
              <a:rPr lang="en-US" sz="1950" dirty="0"/>
            </a:br>
            <a:r>
              <a:rPr lang="en-US" sz="1950" dirty="0"/>
              <a:t>• Industrial, agriculture, domestic, natural dust, and wild fires. etc. </a:t>
            </a:r>
          </a:p>
          <a:p>
            <a:pPr marL="400050" indent="-342900">
              <a:buNone/>
            </a:pPr>
            <a:r>
              <a:rPr lang="en-US" sz="1950" dirty="0"/>
              <a:t>🌬️ </a:t>
            </a:r>
            <a:r>
              <a:rPr lang="en-US" sz="1950" b="1" dirty="0"/>
              <a:t>Weather, climate, and seasonal winds play a major role</a:t>
            </a:r>
            <a:br>
              <a:rPr lang="en-US" sz="1950" dirty="0"/>
            </a:br>
            <a:r>
              <a:rPr lang="en-US" sz="1950" dirty="0"/>
              <a:t>• Wind direction/speed, temperature, and mixing heights strongly influence transport.</a:t>
            </a:r>
          </a:p>
          <a:p>
            <a:pPr marL="400050" indent="-342900">
              <a:buNone/>
            </a:pPr>
            <a:r>
              <a:rPr lang="en-US" sz="1950" dirty="0"/>
              <a:t>🎯 </a:t>
            </a:r>
            <a:r>
              <a:rPr lang="en-US" sz="1950" b="1" dirty="0"/>
              <a:t>Source identification and contribution estimation are difficult</a:t>
            </a:r>
            <a:br>
              <a:rPr lang="en-US" sz="1950" dirty="0"/>
            </a:br>
            <a:r>
              <a:rPr lang="en-US" sz="1950" dirty="0"/>
              <a:t>• Hard to find the origin/source, very hard to find the contribution percentage of it.</a:t>
            </a:r>
          </a:p>
          <a:p>
            <a:pPr marL="400050" indent="-342900">
              <a:buNone/>
            </a:pPr>
            <a:r>
              <a:rPr lang="en-US" sz="1950" dirty="0"/>
              <a:t>🙌 </a:t>
            </a:r>
            <a:r>
              <a:rPr lang="en-US" sz="1950" b="1" dirty="0"/>
              <a:t>No entity intentionally emits pollutants</a:t>
            </a:r>
            <a:br>
              <a:rPr lang="en-US" sz="1950" dirty="0"/>
            </a:br>
            <a:r>
              <a:rPr lang="en-US" sz="1950" dirty="0"/>
              <a:t>• Emissions arise from development needs and daily living conditions, and natural causes.</a:t>
            </a:r>
          </a:p>
          <a:p>
            <a:pPr marL="400050" indent="-342900">
              <a:buNone/>
            </a:pPr>
            <a:r>
              <a:rPr lang="en-US" sz="1950" dirty="0"/>
              <a:t>⚖️ </a:t>
            </a:r>
            <a:r>
              <a:rPr lang="en-US" sz="1950" b="1" dirty="0"/>
              <a:t>Practical priorities differ across populations</a:t>
            </a:r>
            <a:br>
              <a:rPr lang="en-US" sz="1950" dirty="0"/>
            </a:br>
            <a:r>
              <a:rPr lang="en-US" sz="1950" dirty="0"/>
              <a:t>• Basic needs and livelihoods may take precedence over cleaner options.</a:t>
            </a:r>
          </a:p>
          <a:p>
            <a:pPr marL="400050" indent="-342900">
              <a:buNone/>
            </a:pPr>
            <a:r>
              <a:rPr lang="en-US"/>
              <a:t>⚠️</a:t>
            </a:r>
            <a:r>
              <a:rPr lang="en-US" sz="1950"/>
              <a:t> </a:t>
            </a:r>
            <a:r>
              <a:rPr lang="en-US" sz="1950" b="1" dirty="0"/>
              <a:t>The most vulnerable groups are affected the most</a:t>
            </a:r>
            <a:br>
              <a:rPr lang="en-US" sz="1950" dirty="0"/>
            </a:br>
            <a:r>
              <a:rPr lang="en-US" sz="1950" dirty="0"/>
              <a:t>• Sub-regions with the highest pollution levels need support the most.</a:t>
            </a:r>
          </a:p>
          <a:p>
            <a:pPr marL="400050" indent="-342900">
              <a:buNone/>
            </a:pPr>
            <a:r>
              <a:rPr lang="en-US" sz="1950" dirty="0"/>
              <a:t>🌐 </a:t>
            </a:r>
            <a:r>
              <a:rPr lang="en-US" sz="1950" b="1" dirty="0"/>
              <a:t>Transboundary pollution is best addressed collaboratively</a:t>
            </a:r>
            <a:br>
              <a:rPr lang="en-US" sz="1950" dirty="0"/>
            </a:br>
            <a:r>
              <a:rPr lang="en-US" sz="1950" dirty="0"/>
              <a:t>• Joint discussions, shared data, shared ideas, shared solutions, and technical cooperation helps.</a:t>
            </a:r>
          </a:p>
        </p:txBody>
      </p:sp>
    </p:spTree>
    <p:extLst>
      <p:ext uri="{BB962C8B-B14F-4D97-AF65-F5344CB8AC3E}">
        <p14:creationId xmlns:p14="http://schemas.microsoft.com/office/powerpoint/2010/main" val="6222279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2FA3C7ED-FB53-9A47-EBE7-0D3487F10EA9}"/>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0D3C7E9-D3B1-8A69-1D11-6C0B5FF450FA}"/>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EF4C9788-5E40-ED2E-9C47-16F94D41FBEE}"/>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6A3E9183-3D57-46D5-FC1C-B4D30F7524D8}"/>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BADF4978-2725-1969-13A4-82B4EEAD9658}"/>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D1DFF94A-A8D6-66EB-29E4-A0ECD310378F}"/>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89C2A7AC-50ED-969A-13BA-7F161C2DF2AB}"/>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8543FAF-34FC-F362-D3FB-551073DDD6DD}"/>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Title 6">
            <a:extLst>
              <a:ext uri="{FF2B5EF4-FFF2-40B4-BE49-F238E27FC236}">
                <a16:creationId xmlns:a16="http://schemas.microsoft.com/office/drawing/2014/main" id="{EB7F805F-F5CD-2679-D028-2FA707A085D6}"/>
              </a:ext>
            </a:extLst>
          </p:cNvPr>
          <p:cNvSpPr>
            <a:spLocks noGrp="1"/>
          </p:cNvSpPr>
          <p:nvPr>
            <p:ph type="title"/>
          </p:nvPr>
        </p:nvSpPr>
        <p:spPr>
          <a:xfrm>
            <a:off x="253145" y="243914"/>
            <a:ext cx="5372538" cy="762000"/>
          </a:xfrm>
        </p:spPr>
        <p:txBody>
          <a:bodyPr>
            <a:normAutofit fontScale="90000"/>
          </a:bodyPr>
          <a:lstStyle/>
          <a:p>
            <a:pPr algn="l"/>
            <a:r>
              <a:rPr lang="en-US" sz="3200" dirty="0"/>
              <a:t>Transboundary Air Pollution: </a:t>
            </a:r>
            <a:br>
              <a:rPr lang="en-US" sz="3200" dirty="0"/>
            </a:br>
            <a:r>
              <a:rPr lang="en-US" sz="3200" dirty="0"/>
              <a:t>A Hypothetical Scenario</a:t>
            </a:r>
            <a:endParaRPr lang="en-US" dirty="0"/>
          </a:p>
        </p:txBody>
      </p:sp>
      <p:pic>
        <p:nvPicPr>
          <p:cNvPr id="10" name="Graphic 9">
            <a:extLst>
              <a:ext uri="{FF2B5EF4-FFF2-40B4-BE49-F238E27FC236}">
                <a16:creationId xmlns:a16="http://schemas.microsoft.com/office/drawing/2014/main" id="{34090D32-3E90-46AD-AAC1-CAF7EDBBA9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52625" y="1436168"/>
            <a:ext cx="6160798" cy="4869144"/>
          </a:xfrm>
          <a:prstGeom prst="rect">
            <a:avLst/>
          </a:prstGeom>
        </p:spPr>
      </p:pic>
      <p:sp>
        <p:nvSpPr>
          <p:cNvPr id="11" name="TextBox 10">
            <a:hlinkClick r:id="rId6"/>
            <a:extLst>
              <a:ext uri="{FF2B5EF4-FFF2-40B4-BE49-F238E27FC236}">
                <a16:creationId xmlns:a16="http://schemas.microsoft.com/office/drawing/2014/main" id="{85FF9C28-2161-9032-B36A-C6871DC1C2E2}"/>
              </a:ext>
            </a:extLst>
          </p:cNvPr>
          <p:cNvSpPr txBox="1"/>
          <p:nvPr/>
        </p:nvSpPr>
        <p:spPr>
          <a:xfrm>
            <a:off x="514165" y="4245472"/>
            <a:ext cx="2425249" cy="461665"/>
          </a:xfrm>
          <a:prstGeom prst="rect">
            <a:avLst/>
          </a:prstGeom>
          <a:noFill/>
        </p:spPr>
        <p:txBody>
          <a:bodyPr wrap="square" rtlCol="0">
            <a:spAutoFit/>
          </a:bodyPr>
          <a:lstStyle/>
          <a:p>
            <a:r>
              <a:rPr lang="en-US" sz="1200" i="1" dirty="0"/>
              <a:t>A Map of Middle Earth (</a:t>
            </a:r>
            <a:r>
              <a:rPr lang="en-US" sz="1200" i="1" dirty="0" err="1"/>
              <a:t>LotR</a:t>
            </a:r>
            <a:r>
              <a:rPr lang="en-US" sz="1200" i="1" dirty="0"/>
              <a:t>). </a:t>
            </a:r>
            <a:br>
              <a:rPr lang="en-US" sz="1200" i="1" dirty="0"/>
            </a:br>
            <a:r>
              <a:rPr lang="en-US" sz="1200" i="1" dirty="0"/>
              <a:t>Source: Wikipedia</a:t>
            </a:r>
          </a:p>
        </p:txBody>
      </p:sp>
      <p:pic>
        <p:nvPicPr>
          <p:cNvPr id="23" name="Picture 22" descr="A purple light in the dark&#10;&#10;AI-generated content may be incorrect.">
            <a:extLst>
              <a:ext uri="{FF2B5EF4-FFF2-40B4-BE49-F238E27FC236}">
                <a16:creationId xmlns:a16="http://schemas.microsoft.com/office/drawing/2014/main" id="{AFDBAB12-B81E-3D60-D85C-E03E995D8455}"/>
              </a:ext>
            </a:extLst>
          </p:cNvPr>
          <p:cNvPicPr>
            <a:picLocks noChangeAspect="1"/>
          </p:cNvPicPr>
          <p:nvPr/>
        </p:nvPicPr>
        <p:blipFill>
          <a:blip r:embed="rId7"/>
          <a:stretch>
            <a:fillRect/>
          </a:stretch>
        </p:blipFill>
        <p:spPr>
          <a:xfrm rot="11640000">
            <a:off x="2715344" y="479664"/>
            <a:ext cx="2419350" cy="2419350"/>
          </a:xfrm>
          <a:prstGeom prst="ellipse">
            <a:avLst/>
          </a:prstGeom>
          <a:ln>
            <a:noFill/>
          </a:ln>
          <a:effectLst>
            <a:softEdge rad="112500"/>
          </a:effectLst>
        </p:spPr>
      </p:pic>
      <p:pic>
        <p:nvPicPr>
          <p:cNvPr id="17" name="Picture 16" descr="A yellow light in the dark&#10;&#10;AI-generated content may be incorrect.">
            <a:extLst>
              <a:ext uri="{FF2B5EF4-FFF2-40B4-BE49-F238E27FC236}">
                <a16:creationId xmlns:a16="http://schemas.microsoft.com/office/drawing/2014/main" id="{A82D3480-0C30-35F7-C188-86FD563C16F1}"/>
              </a:ext>
            </a:extLst>
          </p:cNvPr>
          <p:cNvPicPr>
            <a:picLocks noChangeAspect="1"/>
          </p:cNvPicPr>
          <p:nvPr/>
        </p:nvPicPr>
        <p:blipFill>
          <a:blip r:embed="rId8"/>
          <a:stretch>
            <a:fillRect/>
          </a:stretch>
        </p:blipFill>
        <p:spPr>
          <a:xfrm rot="13140000">
            <a:off x="1457420" y="2251452"/>
            <a:ext cx="4931254" cy="3497787"/>
          </a:xfrm>
          <a:prstGeom prst="rect">
            <a:avLst/>
          </a:prstGeom>
          <a:ln>
            <a:solidFill>
              <a:srgbClr val="FFC000"/>
            </a:solidFill>
          </a:ln>
          <a:effectLst>
            <a:softEdge rad="112500"/>
          </a:effectLst>
        </p:spPr>
      </p:pic>
      <p:pic>
        <p:nvPicPr>
          <p:cNvPr id="18" name="Picture 17" descr="A yellow light in the dark&#10;&#10;AI-generated content may be incorrect.">
            <a:extLst>
              <a:ext uri="{FF2B5EF4-FFF2-40B4-BE49-F238E27FC236}">
                <a16:creationId xmlns:a16="http://schemas.microsoft.com/office/drawing/2014/main" id="{7ADFDBC1-CF7E-80AD-14E3-EB96A75192DC}"/>
              </a:ext>
            </a:extLst>
          </p:cNvPr>
          <p:cNvPicPr>
            <a:picLocks noChangeAspect="1"/>
          </p:cNvPicPr>
          <p:nvPr/>
        </p:nvPicPr>
        <p:blipFill>
          <a:blip r:embed="rId8"/>
          <a:stretch>
            <a:fillRect/>
          </a:stretch>
        </p:blipFill>
        <p:spPr>
          <a:xfrm rot="15600000">
            <a:off x="1654401" y="987557"/>
            <a:ext cx="3300098" cy="3521598"/>
          </a:xfrm>
          <a:prstGeom prst="rect">
            <a:avLst/>
          </a:prstGeom>
          <a:ln>
            <a:solidFill>
              <a:srgbClr val="FFC000"/>
            </a:solidFill>
          </a:ln>
          <a:effectLst>
            <a:softEdge rad="112500"/>
          </a:effectLst>
        </p:spPr>
      </p:pic>
      <p:sp>
        <p:nvSpPr>
          <p:cNvPr id="12" name="Rectangle 11">
            <a:extLst>
              <a:ext uri="{FF2B5EF4-FFF2-40B4-BE49-F238E27FC236}">
                <a16:creationId xmlns:a16="http://schemas.microsoft.com/office/drawing/2014/main" id="{B10B1170-E36A-DBE2-9509-2D5D8E0462FD}"/>
              </a:ext>
            </a:extLst>
          </p:cNvPr>
          <p:cNvSpPr/>
          <p:nvPr/>
        </p:nvSpPr>
        <p:spPr>
          <a:xfrm>
            <a:off x="2920166" y="1726338"/>
            <a:ext cx="779717" cy="707886"/>
          </a:xfrm>
          <a:prstGeom prst="rect">
            <a:avLst/>
          </a:prstGeom>
          <a:noFill/>
        </p:spPr>
        <p:txBody>
          <a:bodyPr wrap="square" lIns="91440" tIns="45720" rIns="91440" bIns="45720">
            <a:spAutoFit/>
          </a:bodyPr>
          <a:lstStyle/>
          <a:p>
            <a:pPr algn="ctr"/>
            <a:r>
              <a:rPr lang="en-US" sz="4000" b="1" cap="none" spc="0" dirty="0">
                <a:ln w="28575">
                  <a:solidFill>
                    <a:srgbClr val="FF0000"/>
                  </a:solidFill>
                  <a:prstDash val="solid"/>
                </a:ln>
                <a:solidFill>
                  <a:srgbClr val="FFFF00"/>
                </a:solidFill>
                <a:effectLst>
                  <a:glow rad="228600">
                    <a:schemeClr val="bg1"/>
                  </a:glow>
                </a:effectLst>
                <a:latin typeface="Roboto" panose="02000000000000000000" pitchFamily="2" charset="0"/>
                <a:ea typeface="Roboto" panose="02000000000000000000" pitchFamily="2" charset="0"/>
                <a:cs typeface="Roboto" panose="02000000000000000000" pitchFamily="2" charset="0"/>
              </a:rPr>
              <a:t>X</a:t>
            </a:r>
          </a:p>
        </p:txBody>
      </p:sp>
      <p:sp>
        <p:nvSpPr>
          <p:cNvPr id="13" name="Rectangle 12">
            <a:extLst>
              <a:ext uri="{FF2B5EF4-FFF2-40B4-BE49-F238E27FC236}">
                <a16:creationId xmlns:a16="http://schemas.microsoft.com/office/drawing/2014/main" id="{56363502-C713-FC30-7EC4-2DD568FAEB9A}"/>
              </a:ext>
            </a:extLst>
          </p:cNvPr>
          <p:cNvSpPr/>
          <p:nvPr/>
        </p:nvSpPr>
        <p:spPr>
          <a:xfrm>
            <a:off x="3246868" y="3087841"/>
            <a:ext cx="848880" cy="738664"/>
          </a:xfrm>
          <a:prstGeom prst="rect">
            <a:avLst/>
          </a:prstGeom>
          <a:noFill/>
        </p:spPr>
        <p:txBody>
          <a:bodyPr wrap="square" lIns="91440" tIns="45720" rIns="91440" bIns="45720">
            <a:spAutoFit/>
          </a:bodyPr>
          <a:lstStyle/>
          <a:p>
            <a:pPr algn="ctr"/>
            <a:r>
              <a:rPr lang="en-US" sz="4200" b="1" dirty="0">
                <a:ln w="19050">
                  <a:solidFill>
                    <a:srgbClr val="FF0000"/>
                  </a:solidFill>
                  <a:prstDash val="solid"/>
                </a:ln>
                <a:solidFill>
                  <a:srgbClr val="99FF33"/>
                </a:solidFill>
                <a:effectLst>
                  <a:glow rad="228600">
                    <a:schemeClr val="bg1"/>
                  </a:glow>
                </a:effectLst>
                <a:latin typeface="Roboto" panose="02000000000000000000" pitchFamily="2" charset="0"/>
                <a:ea typeface="Roboto" panose="02000000000000000000" pitchFamily="2" charset="0"/>
                <a:cs typeface="Roboto" panose="02000000000000000000" pitchFamily="2" charset="0"/>
              </a:rPr>
              <a:t>Y</a:t>
            </a:r>
            <a:endParaRPr lang="en-US" sz="4200" b="1" cap="none" spc="0" dirty="0">
              <a:ln w="19050">
                <a:solidFill>
                  <a:srgbClr val="FF0000"/>
                </a:solidFill>
                <a:prstDash val="solid"/>
              </a:ln>
              <a:solidFill>
                <a:srgbClr val="99FF33"/>
              </a:solidFill>
              <a:effectLst>
                <a:glow rad="228600">
                  <a:schemeClr val="bg1"/>
                </a:glow>
              </a:effectLst>
              <a:latin typeface="Roboto" panose="02000000000000000000" pitchFamily="2" charset="0"/>
              <a:ea typeface="Roboto" panose="02000000000000000000" pitchFamily="2" charset="0"/>
              <a:cs typeface="Roboto" panose="02000000000000000000" pitchFamily="2" charset="0"/>
            </a:endParaRPr>
          </a:p>
        </p:txBody>
      </p:sp>
      <p:sp>
        <p:nvSpPr>
          <p:cNvPr id="14" name="Rectangle 13">
            <a:extLst>
              <a:ext uri="{FF2B5EF4-FFF2-40B4-BE49-F238E27FC236}">
                <a16:creationId xmlns:a16="http://schemas.microsoft.com/office/drawing/2014/main" id="{1DDF4876-958D-6C55-C1C8-571FCC6595B7}"/>
              </a:ext>
            </a:extLst>
          </p:cNvPr>
          <p:cNvSpPr/>
          <p:nvPr/>
        </p:nvSpPr>
        <p:spPr>
          <a:xfrm>
            <a:off x="4321237" y="3838887"/>
            <a:ext cx="848880" cy="707886"/>
          </a:xfrm>
          <a:prstGeom prst="rect">
            <a:avLst/>
          </a:prstGeom>
          <a:noFill/>
        </p:spPr>
        <p:txBody>
          <a:bodyPr wrap="square" lIns="91440" tIns="45720" rIns="91440" bIns="45720">
            <a:spAutoFit/>
          </a:bodyPr>
          <a:lstStyle/>
          <a:p>
            <a:pPr algn="ctr"/>
            <a:r>
              <a:rPr lang="en-US" sz="4000" b="1" dirty="0">
                <a:ln w="12700">
                  <a:solidFill>
                    <a:srgbClr val="FF0000"/>
                  </a:solidFill>
                  <a:prstDash val="solid"/>
                </a:ln>
                <a:solidFill>
                  <a:srgbClr val="00FFCC"/>
                </a:solidFill>
                <a:effectLst>
                  <a:glow rad="228600">
                    <a:schemeClr val="bg1"/>
                  </a:glow>
                </a:effectLst>
                <a:latin typeface="Roboto" panose="02000000000000000000" pitchFamily="2" charset="0"/>
                <a:ea typeface="Roboto" panose="02000000000000000000" pitchFamily="2" charset="0"/>
                <a:cs typeface="Roboto" panose="02000000000000000000" pitchFamily="2" charset="0"/>
              </a:rPr>
              <a:t>Z</a:t>
            </a:r>
            <a:endParaRPr lang="en-US" sz="4000" b="1" cap="none" spc="0" dirty="0">
              <a:ln w="12700">
                <a:solidFill>
                  <a:srgbClr val="FF0000"/>
                </a:solidFill>
                <a:prstDash val="solid"/>
              </a:ln>
              <a:solidFill>
                <a:srgbClr val="00FFCC"/>
              </a:solidFill>
              <a:effectLst>
                <a:glow rad="228600">
                  <a:schemeClr val="bg1"/>
                </a:glow>
              </a:effectLst>
              <a:latin typeface="Roboto" panose="02000000000000000000" pitchFamily="2" charset="0"/>
              <a:ea typeface="Roboto" panose="02000000000000000000" pitchFamily="2" charset="0"/>
              <a:cs typeface="Roboto" panose="02000000000000000000" pitchFamily="2" charset="0"/>
            </a:endParaRPr>
          </a:p>
        </p:txBody>
      </p:sp>
      <p:pic>
        <p:nvPicPr>
          <p:cNvPr id="24" name="Picture 23">
            <a:extLst>
              <a:ext uri="{FF2B5EF4-FFF2-40B4-BE49-F238E27FC236}">
                <a16:creationId xmlns:a16="http://schemas.microsoft.com/office/drawing/2014/main" id="{7764F400-842D-C404-3D1A-DD260E1A3843}"/>
              </a:ext>
            </a:extLst>
          </p:cNvPr>
          <p:cNvPicPr>
            <a:picLocks noChangeAspect="1"/>
          </p:cNvPicPr>
          <p:nvPr/>
        </p:nvPicPr>
        <p:blipFill>
          <a:blip r:embed="rId9"/>
          <a:stretch>
            <a:fillRect/>
          </a:stretch>
        </p:blipFill>
        <p:spPr>
          <a:xfrm rot="1844947">
            <a:off x="2863756" y="2527064"/>
            <a:ext cx="727392" cy="723084"/>
          </a:xfrm>
          <a:prstGeom prst="rect">
            <a:avLst/>
          </a:prstGeom>
          <a:ln>
            <a:noFill/>
          </a:ln>
          <a:effectLst>
            <a:outerShdw blurRad="190500" algn="tl" rotWithShape="0">
              <a:srgbClr val="000000">
                <a:alpha val="70000"/>
              </a:srgbClr>
            </a:outerShdw>
          </a:effectLst>
        </p:spPr>
      </p:pic>
      <p:pic>
        <p:nvPicPr>
          <p:cNvPr id="25" name="Picture 24">
            <a:extLst>
              <a:ext uri="{FF2B5EF4-FFF2-40B4-BE49-F238E27FC236}">
                <a16:creationId xmlns:a16="http://schemas.microsoft.com/office/drawing/2014/main" id="{FDADF234-BDBA-78AE-B0BE-EAF2C1E0BD30}"/>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bright="40000" contrast="20000"/>
                    </a14:imgEffect>
                  </a14:imgLayer>
                </a14:imgProps>
              </a:ext>
            </a:extLst>
          </a:blip>
          <a:stretch>
            <a:fillRect/>
          </a:stretch>
        </p:blipFill>
        <p:spPr>
          <a:xfrm rot="21219047">
            <a:off x="3756629" y="3755386"/>
            <a:ext cx="670897" cy="674237"/>
          </a:xfrm>
          <a:prstGeom prst="rect">
            <a:avLst/>
          </a:prstGeom>
          <a:ln>
            <a:noFill/>
          </a:ln>
          <a:effectLst>
            <a:outerShdw blurRad="190500" algn="tl" rotWithShape="0">
              <a:srgbClr val="000000">
                <a:alpha val="70000"/>
              </a:srgbClr>
            </a:outerShdw>
          </a:effectLst>
        </p:spPr>
      </p:pic>
      <p:sp>
        <p:nvSpPr>
          <p:cNvPr id="32" name="TextBox 31">
            <a:hlinkClick r:id="rId6"/>
            <a:extLst>
              <a:ext uri="{FF2B5EF4-FFF2-40B4-BE49-F238E27FC236}">
                <a16:creationId xmlns:a16="http://schemas.microsoft.com/office/drawing/2014/main" id="{BD13D122-B296-2807-C78E-82481F5B8152}"/>
              </a:ext>
            </a:extLst>
          </p:cNvPr>
          <p:cNvSpPr txBox="1"/>
          <p:nvPr/>
        </p:nvSpPr>
        <p:spPr>
          <a:xfrm>
            <a:off x="8702195" y="1087727"/>
            <a:ext cx="2840131" cy="4493538"/>
          </a:xfrm>
          <a:prstGeom prst="rect">
            <a:avLst/>
          </a:prstGeom>
          <a:noFill/>
        </p:spPr>
        <p:txBody>
          <a:bodyPr wrap="square" rtlCol="0">
            <a:spAutoFit/>
          </a:bodyPr>
          <a:lstStyle/>
          <a:p>
            <a:pPr marL="228600" indent="-228600">
              <a:buSzPct val="120000"/>
              <a:buFont typeface="Arial" panose="020B0604020202020204" pitchFamily="34" charset="0"/>
              <a:buChar char="•"/>
            </a:pPr>
            <a:r>
              <a:rPr lang="en-US" sz="2200" b="1" dirty="0">
                <a:solidFill>
                  <a:schemeClr val="tx1">
                    <a:lumMod val="75000"/>
                    <a:lumOff val="25000"/>
                  </a:schemeClr>
                </a:solidFill>
              </a:rPr>
              <a:t>Z</a:t>
            </a:r>
            <a:r>
              <a:rPr lang="en-US" sz="2200" dirty="0">
                <a:solidFill>
                  <a:schemeClr val="tx1">
                    <a:lumMod val="75000"/>
                    <a:lumOff val="25000"/>
                  </a:schemeClr>
                </a:solidFill>
              </a:rPr>
              <a:t> may initially think </a:t>
            </a:r>
            <a:r>
              <a:rPr lang="en-US" sz="2200" b="1" dirty="0">
                <a:solidFill>
                  <a:schemeClr val="tx1">
                    <a:lumMod val="75000"/>
                    <a:lumOff val="25000"/>
                  </a:schemeClr>
                </a:solidFill>
              </a:rPr>
              <a:t>Y</a:t>
            </a:r>
            <a:r>
              <a:rPr lang="en-US" sz="2200" dirty="0">
                <a:solidFill>
                  <a:schemeClr val="tx1">
                    <a:lumMod val="75000"/>
                    <a:lumOff val="25000"/>
                  </a:schemeClr>
                </a:solidFill>
              </a:rPr>
              <a:t> is the source. </a:t>
            </a:r>
          </a:p>
          <a:p>
            <a:pPr marL="228600" indent="-228600">
              <a:buSzPct val="120000"/>
              <a:buFont typeface="Arial" panose="020B0604020202020204" pitchFamily="34" charset="0"/>
              <a:buChar char="•"/>
            </a:pPr>
            <a:r>
              <a:rPr lang="en-US" sz="2200" dirty="0">
                <a:solidFill>
                  <a:schemeClr val="tx1">
                    <a:lumMod val="75000"/>
                    <a:lumOff val="25000"/>
                  </a:schemeClr>
                </a:solidFill>
              </a:rPr>
              <a:t>But more data could show that </a:t>
            </a:r>
            <a:r>
              <a:rPr lang="en-US" sz="2200" b="1" dirty="0">
                <a:solidFill>
                  <a:schemeClr val="tx1">
                    <a:lumMod val="75000"/>
                    <a:lumOff val="25000"/>
                  </a:schemeClr>
                </a:solidFill>
              </a:rPr>
              <a:t>X</a:t>
            </a:r>
            <a:r>
              <a:rPr lang="en-US" sz="2200" dirty="0">
                <a:solidFill>
                  <a:schemeClr val="tx1">
                    <a:lumMod val="75000"/>
                    <a:lumOff val="25000"/>
                  </a:schemeClr>
                </a:solidFill>
              </a:rPr>
              <a:t> is the origin. </a:t>
            </a:r>
          </a:p>
          <a:p>
            <a:pPr marL="228600" indent="-228600">
              <a:buSzPct val="120000"/>
              <a:buFont typeface="Arial" panose="020B0604020202020204" pitchFamily="34" charset="0"/>
              <a:buChar char="•"/>
            </a:pPr>
            <a:r>
              <a:rPr lang="en-US" sz="2200" dirty="0">
                <a:solidFill>
                  <a:schemeClr val="tx2">
                    <a:lumMod val="75000"/>
                  </a:schemeClr>
                </a:solidFill>
              </a:rPr>
              <a:t>Further investigation might also reveal </a:t>
            </a:r>
            <a:r>
              <a:rPr lang="en-US" sz="2200" b="1" dirty="0">
                <a:solidFill>
                  <a:schemeClr val="tx2">
                    <a:lumMod val="75000"/>
                  </a:schemeClr>
                </a:solidFill>
              </a:rPr>
              <a:t>W</a:t>
            </a:r>
            <a:r>
              <a:rPr lang="en-US" sz="2200" dirty="0">
                <a:solidFill>
                  <a:schemeClr val="tx2">
                    <a:lumMod val="75000"/>
                  </a:schemeClr>
                </a:solidFill>
              </a:rPr>
              <a:t> as a contributor. </a:t>
            </a:r>
          </a:p>
          <a:p>
            <a:pPr marL="228600" indent="-228600">
              <a:buSzPct val="120000"/>
              <a:buFont typeface="Arial" panose="020B0604020202020204" pitchFamily="34" charset="0"/>
              <a:buChar char="•"/>
            </a:pPr>
            <a:r>
              <a:rPr lang="en-US" sz="2200" dirty="0">
                <a:solidFill>
                  <a:schemeClr val="tx2">
                    <a:lumMod val="75000"/>
                  </a:schemeClr>
                </a:solidFill>
              </a:rPr>
              <a:t>Yet the </a:t>
            </a:r>
            <a:r>
              <a:rPr lang="en-US" sz="2200" b="1" dirty="0">
                <a:solidFill>
                  <a:schemeClr val="tx2">
                    <a:lumMod val="75000"/>
                  </a:schemeClr>
                </a:solidFill>
              </a:rPr>
              <a:t>level of contribution</a:t>
            </a:r>
            <a:r>
              <a:rPr lang="en-US" sz="2200" dirty="0">
                <a:solidFill>
                  <a:schemeClr val="tx2">
                    <a:lumMod val="75000"/>
                  </a:schemeClr>
                </a:solidFill>
              </a:rPr>
              <a:t> of each, or all the root causes may remain unknown!</a:t>
            </a:r>
          </a:p>
        </p:txBody>
      </p:sp>
      <p:grpSp>
        <p:nvGrpSpPr>
          <p:cNvPr id="31" name="Group 30">
            <a:extLst>
              <a:ext uri="{FF2B5EF4-FFF2-40B4-BE49-F238E27FC236}">
                <a16:creationId xmlns:a16="http://schemas.microsoft.com/office/drawing/2014/main" id="{C9ECBA15-6A9C-AFA0-69BC-F215F24E11AF}"/>
              </a:ext>
            </a:extLst>
          </p:cNvPr>
          <p:cNvGrpSpPr/>
          <p:nvPr/>
        </p:nvGrpSpPr>
        <p:grpSpPr>
          <a:xfrm>
            <a:off x="13277068" y="1049120"/>
            <a:ext cx="1492404" cy="679568"/>
            <a:chOff x="3856813" y="842082"/>
            <a:chExt cx="1492404" cy="679568"/>
          </a:xfrm>
        </p:grpSpPr>
        <p:sp>
          <p:nvSpPr>
            <p:cNvPr id="15" name="Rectangle 14">
              <a:extLst>
                <a:ext uri="{FF2B5EF4-FFF2-40B4-BE49-F238E27FC236}">
                  <a16:creationId xmlns:a16="http://schemas.microsoft.com/office/drawing/2014/main" id="{DB7E98AE-5BE4-8C19-DE36-EB8513CE100F}"/>
                </a:ext>
              </a:extLst>
            </p:cNvPr>
            <p:cNvSpPr/>
            <p:nvPr/>
          </p:nvSpPr>
          <p:spPr>
            <a:xfrm>
              <a:off x="4569500" y="842082"/>
              <a:ext cx="779717" cy="584775"/>
            </a:xfrm>
            <a:prstGeom prst="rect">
              <a:avLst/>
            </a:prstGeom>
            <a:noFill/>
          </p:spPr>
          <p:txBody>
            <a:bodyPr wrap="square" lIns="91440" tIns="45720" rIns="91440" bIns="45720">
              <a:spAutoFit/>
            </a:bodyPr>
            <a:lstStyle/>
            <a:p>
              <a:pPr algn="ctr"/>
              <a:r>
                <a:rPr lang="en-US" sz="3200" b="1" cap="none" spc="0" dirty="0">
                  <a:ln w="19050">
                    <a:solidFill>
                      <a:srgbClr val="FF0000"/>
                    </a:solidFill>
                    <a:prstDash val="solid"/>
                  </a:ln>
                  <a:solidFill>
                    <a:srgbClr val="FFFF00"/>
                  </a:solidFill>
                  <a:effectLst>
                    <a:glow rad="228600">
                      <a:schemeClr val="bg1"/>
                    </a:glow>
                  </a:effectLst>
                  <a:latin typeface="Roboto" panose="02000000000000000000" pitchFamily="2" charset="0"/>
                  <a:ea typeface="Roboto" panose="02000000000000000000" pitchFamily="2" charset="0"/>
                  <a:cs typeface="Roboto" panose="02000000000000000000" pitchFamily="2" charset="0"/>
                </a:rPr>
                <a:t>W</a:t>
              </a:r>
            </a:p>
          </p:txBody>
        </p:sp>
        <p:pic>
          <p:nvPicPr>
            <p:cNvPr id="29" name="Picture 28">
              <a:extLst>
                <a:ext uri="{FF2B5EF4-FFF2-40B4-BE49-F238E27FC236}">
                  <a16:creationId xmlns:a16="http://schemas.microsoft.com/office/drawing/2014/main" id="{61E49957-DF5C-D838-FD52-DB31C668E440}"/>
                </a:ext>
              </a:extLst>
            </p:cNvPr>
            <p:cNvPicPr>
              <a:picLocks noChangeAspect="1"/>
            </p:cNvPicPr>
            <p:nvPr/>
          </p:nvPicPr>
          <p:blipFill>
            <a:blip r:embed="rId9">
              <a:duotone>
                <a:schemeClr val="accent2">
                  <a:shade val="45000"/>
                  <a:satMod val="135000"/>
                </a:schemeClr>
                <a:prstClr val="white"/>
              </a:duotone>
            </a:blip>
            <a:stretch>
              <a:fillRect/>
            </a:stretch>
          </p:blipFill>
          <p:spPr>
            <a:xfrm rot="180000" flipH="1">
              <a:off x="3856813" y="1032306"/>
              <a:ext cx="639659" cy="489344"/>
            </a:xfrm>
            <a:prstGeom prst="rect">
              <a:avLst/>
            </a:prstGeom>
            <a:ln>
              <a:noFill/>
            </a:ln>
            <a:effectLst>
              <a:outerShdw blurRad="190500" algn="tl" rotWithShape="0">
                <a:srgbClr val="000000">
                  <a:alpha val="70000"/>
                </a:srgbClr>
              </a:outerShdw>
            </a:effectLst>
          </p:spPr>
        </p:pic>
      </p:grpSp>
    </p:spTree>
    <p:extLst>
      <p:ext uri="{BB962C8B-B14F-4D97-AF65-F5344CB8AC3E}">
        <p14:creationId xmlns:p14="http://schemas.microsoft.com/office/powerpoint/2010/main" val="7541109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7"/>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999"/>
                                          </p:stCondLst>
                                        </p:cTn>
                                        <p:tgtEl>
                                          <p:spTgt spid="2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499"/>
                                          </p:stCondLst>
                                        </p:cTn>
                                        <p:tgtEl>
                                          <p:spTgt spid="18"/>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999"/>
                                          </p:stCondLst>
                                        </p:cTn>
                                        <p:tgtEl>
                                          <p:spTgt spid="2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0" presetClass="path" presetSubtype="0" accel="50000" decel="50000" fill="hold" nodeType="clickEffect">
                                  <p:stCondLst>
                                    <p:cond delay="0"/>
                                  </p:stCondLst>
                                  <p:childTnLst>
                                    <p:animMotion origin="layout" path="M -0.03086 0.00555 L -0.79531 0.00763 " pathEditMode="relative" rAng="0" ptsTypes="AA">
                                      <p:cBhvr>
                                        <p:cTn id="20" dur="1500" fill="hold"/>
                                        <p:tgtEl>
                                          <p:spTgt spid="31"/>
                                        </p:tgtEl>
                                        <p:attrNameLst>
                                          <p:attrName>ppt_x</p:attrName>
                                          <p:attrName>ppt_y</p:attrName>
                                        </p:attrNameLst>
                                      </p:cBhvr>
                                      <p:rCtr x="-38229" y="93"/>
                                    </p:animMotion>
                                  </p:childTnLst>
                                </p:cTn>
                              </p:par>
                            </p:childTnLst>
                          </p:cTn>
                        </p:par>
                        <p:par>
                          <p:cTn id="21" fill="hold">
                            <p:stCondLst>
                              <p:cond delay="1500"/>
                            </p:stCondLst>
                            <p:childTnLst>
                              <p:par>
                                <p:cTn id="22" presetID="2" presetClass="entr" presetSubtype="4" fill="hold" nodeType="afterEffect">
                                  <p:stCondLst>
                                    <p:cond delay="500"/>
                                  </p:stCondLst>
                                  <p:childTnLst>
                                    <p:set>
                                      <p:cBhvr>
                                        <p:cTn id="23" dur="1" fill="hold">
                                          <p:stCondLst>
                                            <p:cond delay="0"/>
                                          </p:stCondLst>
                                        </p:cTn>
                                        <p:tgtEl>
                                          <p:spTgt spid="32">
                                            <p:txEl>
                                              <p:pRg st="2" end="2"/>
                                            </p:txEl>
                                          </p:spTgt>
                                        </p:tgtEl>
                                        <p:attrNameLst>
                                          <p:attrName>style.visibility</p:attrName>
                                        </p:attrNameLst>
                                      </p:cBhvr>
                                      <p:to>
                                        <p:strVal val="visible"/>
                                      </p:to>
                                    </p:set>
                                    <p:anim calcmode="lin" valueType="num">
                                      <p:cBhvr additive="base">
                                        <p:cTn id="24" dur="1000" fill="hold"/>
                                        <p:tgtEl>
                                          <p:spTgt spid="32">
                                            <p:txEl>
                                              <p:pRg st="2" end="2"/>
                                            </p:txEl>
                                          </p:spTgt>
                                        </p:tgtEl>
                                        <p:attrNameLst>
                                          <p:attrName>ppt_x</p:attrName>
                                        </p:attrNameLst>
                                      </p:cBhvr>
                                      <p:tavLst>
                                        <p:tav tm="0">
                                          <p:val>
                                            <p:strVal val="#ppt_x"/>
                                          </p:val>
                                        </p:tav>
                                        <p:tav tm="100000">
                                          <p:val>
                                            <p:strVal val="#ppt_x"/>
                                          </p:val>
                                        </p:tav>
                                      </p:tavLst>
                                    </p:anim>
                                    <p:anim calcmode="lin" valueType="num">
                                      <p:cBhvr additive="base">
                                        <p:cTn id="25" dur="1000" fill="hold"/>
                                        <p:tgtEl>
                                          <p:spTgt spid="32">
                                            <p:txEl>
                                              <p:pRg st="2" end="2"/>
                                            </p:txEl>
                                          </p:spTgt>
                                        </p:tgtEl>
                                        <p:attrNameLst>
                                          <p:attrName>ppt_y</p:attrName>
                                        </p:attrNameLst>
                                      </p:cBhvr>
                                      <p:tavLst>
                                        <p:tav tm="0">
                                          <p:val>
                                            <p:strVal val="1+#ppt_h/2"/>
                                          </p:val>
                                        </p:tav>
                                        <p:tav tm="100000">
                                          <p:val>
                                            <p:strVal val="#ppt_y"/>
                                          </p:val>
                                        </p:tav>
                                      </p:tavLst>
                                    </p:anim>
                                  </p:childTnLst>
                                </p:cTn>
                              </p:par>
                            </p:childTnLst>
                          </p:cTn>
                        </p:par>
                        <p:par>
                          <p:cTn id="26" fill="hold">
                            <p:stCondLst>
                              <p:cond delay="3000"/>
                            </p:stCondLst>
                            <p:childTnLst>
                              <p:par>
                                <p:cTn id="27" presetID="2" presetClass="entr" presetSubtype="4" fill="hold" nodeType="afterEffect">
                                  <p:stCondLst>
                                    <p:cond delay="750"/>
                                  </p:stCondLst>
                                  <p:childTnLst>
                                    <p:set>
                                      <p:cBhvr>
                                        <p:cTn id="28" dur="1" fill="hold">
                                          <p:stCondLst>
                                            <p:cond delay="0"/>
                                          </p:stCondLst>
                                        </p:cTn>
                                        <p:tgtEl>
                                          <p:spTgt spid="32">
                                            <p:txEl>
                                              <p:pRg st="3" end="3"/>
                                            </p:txEl>
                                          </p:spTgt>
                                        </p:tgtEl>
                                        <p:attrNameLst>
                                          <p:attrName>style.visibility</p:attrName>
                                        </p:attrNameLst>
                                      </p:cBhvr>
                                      <p:to>
                                        <p:strVal val="visible"/>
                                      </p:to>
                                    </p:set>
                                    <p:anim calcmode="lin" valueType="num">
                                      <p:cBhvr additive="base">
                                        <p:cTn id="29" dur="1000" fill="hold"/>
                                        <p:tgtEl>
                                          <p:spTgt spid="32">
                                            <p:txEl>
                                              <p:pRg st="3" end="3"/>
                                            </p:txEl>
                                          </p:spTgt>
                                        </p:tgtEl>
                                        <p:attrNameLst>
                                          <p:attrName>ppt_x</p:attrName>
                                        </p:attrNameLst>
                                      </p:cBhvr>
                                      <p:tavLst>
                                        <p:tav tm="0">
                                          <p:val>
                                            <p:strVal val="#ppt_x"/>
                                          </p:val>
                                        </p:tav>
                                        <p:tav tm="100000">
                                          <p:val>
                                            <p:strVal val="#ppt_x"/>
                                          </p:val>
                                        </p:tav>
                                      </p:tavLst>
                                    </p:anim>
                                    <p:anim calcmode="lin" valueType="num">
                                      <p:cBhvr additive="base">
                                        <p:cTn id="30" dur="1000" fill="hold"/>
                                        <p:tgtEl>
                                          <p:spTgt spid="32">
                                            <p:txEl>
                                              <p:pRg st="3" end="3"/>
                                            </p:txEl>
                                          </p:spTgt>
                                        </p:tgtEl>
                                        <p:attrNameLst>
                                          <p:attrName>ppt_y</p:attrName>
                                        </p:attrNameLst>
                                      </p:cBhvr>
                                      <p:tavLst>
                                        <p:tav tm="0">
                                          <p:val>
                                            <p:strVal val="1+#ppt_h/2"/>
                                          </p:val>
                                        </p:tav>
                                        <p:tav tm="100000">
                                          <p:val>
                                            <p:strVal val="#ppt_y"/>
                                          </p:val>
                                        </p:tav>
                                      </p:tavLst>
                                    </p:anim>
                                  </p:childTnLst>
                                </p:cTn>
                              </p:par>
                            </p:childTnLst>
                          </p:cTn>
                        </p:par>
                        <p:par>
                          <p:cTn id="31" fill="hold">
                            <p:stCondLst>
                              <p:cond delay="4750"/>
                            </p:stCondLst>
                            <p:childTnLst>
                              <p:par>
                                <p:cTn id="32" presetID="1" presetClass="entr" presetSubtype="0" fill="hold" nodeType="afterEffect">
                                  <p:stCondLst>
                                    <p:cond delay="0"/>
                                  </p:stCondLst>
                                  <p:childTnLst>
                                    <p:set>
                                      <p:cBhvr>
                                        <p:cTn id="33" dur="1" fill="hold">
                                          <p:stCondLst>
                                            <p:cond delay="499"/>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38D6DB2-02A7-89B3-39B8-6EBCFD72A46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26C9D8B-6A95-B53E-3821-B863316677F3}"/>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57B903D0-1C75-A2C2-E3E2-AAE02C6FA5BC}"/>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D548E65-4CAD-FB99-3F3F-D0D1A00603E9}"/>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C7C66653-AFE3-3D6A-71FA-82C24302360F}"/>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CAE1FE5B-7FB4-331E-EE18-07C2754F8393}"/>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7E40AFDA-6824-97F4-4534-6FF589578646}"/>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128062F-464F-BDC1-255E-3A978C25209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EE5A558E-EE5F-C71F-A5E3-B183E8FAB35E}"/>
              </a:ext>
            </a:extLst>
          </p:cNvPr>
          <p:cNvSpPr>
            <a:spLocks noGrp="1"/>
          </p:cNvSpPr>
          <p:nvPr>
            <p:ph type="title"/>
          </p:nvPr>
        </p:nvSpPr>
        <p:spPr>
          <a:xfrm>
            <a:off x="518704" y="34224"/>
            <a:ext cx="11249837" cy="1240485"/>
          </a:xfrm>
        </p:spPr>
        <p:txBody>
          <a:bodyPr>
            <a:normAutofit/>
          </a:bodyPr>
          <a:lstStyle/>
          <a:p>
            <a:r>
              <a:rPr lang="en-US" sz="3200" dirty="0"/>
              <a:t>Specific Support Required from Regional and Multilateral Partners</a:t>
            </a:r>
          </a:p>
        </p:txBody>
      </p:sp>
      <p:sp>
        <p:nvSpPr>
          <p:cNvPr id="7" name="Rounded Rectangle 1">
            <a:extLst>
              <a:ext uri="{FF2B5EF4-FFF2-40B4-BE49-F238E27FC236}">
                <a16:creationId xmlns:a16="http://schemas.microsoft.com/office/drawing/2014/main" id="{2EA2AE93-5296-E976-AA4D-4BF9771BE599}"/>
              </a:ext>
            </a:extLst>
          </p:cNvPr>
          <p:cNvSpPr/>
          <p:nvPr/>
        </p:nvSpPr>
        <p:spPr>
          <a:xfrm>
            <a:off x="4102667" y="1784188"/>
            <a:ext cx="1897487" cy="1723051"/>
          </a:xfrm>
          <a:custGeom>
            <a:avLst/>
            <a:gdLst/>
            <a:ahLst/>
            <a:cxnLst/>
            <a:rect l="0" t="0" r="0" b="0"/>
            <a:pathLst>
              <a:path w="1376905" h="1368380">
                <a:moveTo>
                  <a:pt x="851935" y="100812"/>
                </a:moveTo>
                <a:cubicBezTo>
                  <a:pt x="1019260" y="32756"/>
                  <a:pt x="1186510" y="0"/>
                  <a:pt x="1367380" y="1543"/>
                </a:cubicBezTo>
                <a:lnTo>
                  <a:pt x="1367380" y="358740"/>
                </a:lnTo>
                <a:cubicBezTo>
                  <a:pt x="1233563" y="357597"/>
                  <a:pt x="1111072" y="380276"/>
                  <a:pt x="987285" y="430615"/>
                </a:cubicBezTo>
                <a:cubicBezTo>
                  <a:pt x="863488" y="480955"/>
                  <a:pt x="750989" y="555317"/>
                  <a:pt x="656253" y="649404"/>
                </a:cubicBezTo>
                <a:cubicBezTo>
                  <a:pt x="561527" y="743483"/>
                  <a:pt x="486441" y="855430"/>
                  <a:pt x="435349" y="978789"/>
                </a:cubicBezTo>
                <a:cubicBezTo>
                  <a:pt x="384257" y="1102137"/>
                  <a:pt x="357330" y="1234735"/>
                  <a:pt x="357730" y="1368380"/>
                </a:cubicBezTo>
                <a:lnTo>
                  <a:pt x="542" y="1368380"/>
                </a:lnTo>
                <a:cubicBezTo>
                  <a:pt x="0" y="1187453"/>
                  <a:pt x="36823" y="1008507"/>
                  <a:pt x="105889" y="841771"/>
                </a:cubicBezTo>
                <a:cubicBezTo>
                  <a:pt x="156124" y="720490"/>
                  <a:pt x="223513" y="607371"/>
                  <a:pt x="305790" y="505767"/>
                </a:cubicBezTo>
                <a:lnTo>
                  <a:pt x="254193" y="369570"/>
                </a:lnTo>
                <a:lnTo>
                  <a:pt x="391772" y="409336"/>
                </a:lnTo>
                <a:cubicBezTo>
                  <a:pt x="395982" y="405041"/>
                  <a:pt x="400211" y="400773"/>
                  <a:pt x="404479" y="396535"/>
                </a:cubicBezTo>
                <a:cubicBezTo>
                  <a:pt x="532533" y="269367"/>
                  <a:pt x="684599" y="168859"/>
                  <a:pt x="851935" y="100812"/>
                </a:cubicBezTo>
                <a:moveTo>
                  <a:pt x="1148305" y="1368380"/>
                </a:moveTo>
                <a:cubicBezTo>
                  <a:pt x="1148305" y="1305229"/>
                  <a:pt x="1173394" y="1254185"/>
                  <a:pt x="1218047" y="1209532"/>
                </a:cubicBezTo>
                <a:cubicBezTo>
                  <a:pt x="1262700" y="1164869"/>
                  <a:pt x="1313745" y="1139780"/>
                  <a:pt x="1376905" y="1139780"/>
                </a:cubicBezTo>
                <a:lnTo>
                  <a:pt x="1376905" y="1368380"/>
                </a:lnTo>
                <a:lnTo>
                  <a:pt x="1148305" y="1368380"/>
                </a:lnTo>
              </a:path>
            </a:pathLst>
          </a:custGeom>
          <a:gradFill rotWithShape="1">
            <a:gsLst>
              <a:gs pos="0">
                <a:srgbClr val="FFA1DA"/>
              </a:gs>
              <a:gs pos="100000">
                <a:srgbClr val="F669BE"/>
              </a:gs>
            </a:gsLst>
            <a:lin ang="5400000" scaled="1"/>
          </a:gradFill>
          <a:ln>
            <a:no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9" name="Rounded Rectangle 2">
            <a:extLst>
              <a:ext uri="{FF2B5EF4-FFF2-40B4-BE49-F238E27FC236}">
                <a16:creationId xmlns:a16="http://schemas.microsoft.com/office/drawing/2014/main" id="{D965C747-0846-34C0-D221-DC8C5D845B33}"/>
              </a:ext>
            </a:extLst>
          </p:cNvPr>
          <p:cNvSpPr/>
          <p:nvPr/>
        </p:nvSpPr>
        <p:spPr>
          <a:xfrm>
            <a:off x="4102669" y="1784191"/>
            <a:ext cx="1897481" cy="1723054"/>
          </a:xfrm>
          <a:custGeom>
            <a:avLst/>
            <a:gdLst/>
            <a:ahLst/>
            <a:cxnLst/>
            <a:rect l="0" t="0" r="0" b="0"/>
            <a:pathLst>
              <a:path w="1376900" h="1368382">
                <a:moveTo>
                  <a:pt x="851930" y="100804"/>
                </a:moveTo>
                <a:cubicBezTo>
                  <a:pt x="1019258" y="32756"/>
                  <a:pt x="1186505" y="0"/>
                  <a:pt x="1367376" y="1544"/>
                </a:cubicBezTo>
                <a:lnTo>
                  <a:pt x="1367376" y="358732"/>
                </a:lnTo>
                <a:cubicBezTo>
                  <a:pt x="1233565" y="357589"/>
                  <a:pt x="1111074" y="380270"/>
                  <a:pt x="987282" y="430613"/>
                </a:cubicBezTo>
                <a:cubicBezTo>
                  <a:pt x="863490" y="480956"/>
                  <a:pt x="750984" y="555315"/>
                  <a:pt x="656254" y="649400"/>
                </a:cubicBezTo>
                <a:cubicBezTo>
                  <a:pt x="561524" y="743485"/>
                  <a:pt x="486445" y="855432"/>
                  <a:pt x="435349" y="978786"/>
                </a:cubicBezTo>
                <a:cubicBezTo>
                  <a:pt x="384253" y="1102139"/>
                  <a:pt x="357327" y="1234735"/>
                  <a:pt x="357725" y="1368382"/>
                </a:cubicBezTo>
                <a:lnTo>
                  <a:pt x="538" y="1368103"/>
                </a:lnTo>
                <a:cubicBezTo>
                  <a:pt x="0" y="1187454"/>
                  <a:pt x="36819" y="1008504"/>
                  <a:pt x="105885" y="841767"/>
                </a:cubicBezTo>
                <a:cubicBezTo>
                  <a:pt x="156121" y="720490"/>
                  <a:pt x="223507" y="607369"/>
                  <a:pt x="305791" y="505763"/>
                </a:cubicBezTo>
                <a:lnTo>
                  <a:pt x="254194" y="369564"/>
                </a:lnTo>
                <a:lnTo>
                  <a:pt x="391770" y="409329"/>
                </a:lnTo>
                <a:cubicBezTo>
                  <a:pt x="395978" y="405039"/>
                  <a:pt x="400214" y="400774"/>
                  <a:pt x="404481" y="396537"/>
                </a:cubicBezTo>
                <a:cubicBezTo>
                  <a:pt x="532527" y="269364"/>
                  <a:pt x="684600" y="168853"/>
                  <a:pt x="851930" y="100804"/>
                </a:cubicBezTo>
                <a:close/>
                <a:moveTo>
                  <a:pt x="1148300" y="1368382"/>
                </a:moveTo>
                <a:cubicBezTo>
                  <a:pt x="1148300" y="1305227"/>
                  <a:pt x="1173388" y="1254184"/>
                  <a:pt x="1218045" y="1209527"/>
                </a:cubicBezTo>
                <a:cubicBezTo>
                  <a:pt x="1262702" y="1164870"/>
                  <a:pt x="1313746" y="1139782"/>
                  <a:pt x="1376900" y="1139782"/>
                </a:cubicBezTo>
                <a:lnTo>
                  <a:pt x="1376900" y="1368382"/>
                </a:lnTo>
                <a:lnTo>
                  <a:pt x="1148300" y="1368382"/>
                </a:lnTo>
                <a:close/>
              </a:path>
            </a:pathLst>
          </a:custGeom>
          <a:noFill/>
          <a:ln w="14287">
            <a:solidFill>
              <a:srgbClr val="484848"/>
            </a:solid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10" name="Rounded Rectangle 3">
            <a:extLst>
              <a:ext uri="{FF2B5EF4-FFF2-40B4-BE49-F238E27FC236}">
                <a16:creationId xmlns:a16="http://schemas.microsoft.com/office/drawing/2014/main" id="{F939EA3E-2B43-EBD7-25B9-5379B2F3AE51}"/>
              </a:ext>
            </a:extLst>
          </p:cNvPr>
          <p:cNvSpPr/>
          <p:nvPr/>
        </p:nvSpPr>
        <p:spPr>
          <a:xfrm>
            <a:off x="4102181" y="3507252"/>
            <a:ext cx="1897973" cy="1721468"/>
          </a:xfrm>
          <a:custGeom>
            <a:avLst/>
            <a:gdLst/>
            <a:ahLst/>
            <a:cxnLst/>
            <a:rect l="0" t="0" r="0" b="0"/>
            <a:pathLst>
              <a:path w="1377257" h="1367123">
                <a:moveTo>
                  <a:pt x="850239" y="1263243"/>
                </a:moveTo>
                <a:cubicBezTo>
                  <a:pt x="1017336" y="1332471"/>
                  <a:pt x="1186862" y="1367123"/>
                  <a:pt x="1367732" y="1366837"/>
                </a:cubicBezTo>
                <a:lnTo>
                  <a:pt x="1367732" y="1009650"/>
                </a:lnTo>
                <a:cubicBezTo>
                  <a:pt x="1233925" y="1009859"/>
                  <a:pt x="1110443" y="984751"/>
                  <a:pt x="986828" y="933545"/>
                </a:cubicBezTo>
                <a:cubicBezTo>
                  <a:pt x="863203" y="882329"/>
                  <a:pt x="750931" y="807177"/>
                  <a:pt x="656472" y="712393"/>
                </a:cubicBezTo>
                <a:cubicBezTo>
                  <a:pt x="562013" y="617620"/>
                  <a:pt x="487232" y="505101"/>
                  <a:pt x="436435" y="381314"/>
                </a:cubicBezTo>
                <a:cubicBezTo>
                  <a:pt x="385638" y="257517"/>
                  <a:pt x="357425" y="133807"/>
                  <a:pt x="358082" y="0"/>
                </a:cubicBezTo>
                <a:lnTo>
                  <a:pt x="895" y="0"/>
                </a:lnTo>
                <a:cubicBezTo>
                  <a:pt x="0" y="180870"/>
                  <a:pt x="37614" y="349462"/>
                  <a:pt x="106279" y="516797"/>
                </a:cubicBezTo>
                <a:cubicBezTo>
                  <a:pt x="159696" y="646957"/>
                  <a:pt x="232724" y="767895"/>
                  <a:pt x="322621" y="875499"/>
                </a:cubicBezTo>
                <a:lnTo>
                  <a:pt x="272072" y="1003315"/>
                </a:lnTo>
                <a:lnTo>
                  <a:pt x="406069" y="966692"/>
                </a:lnTo>
                <a:cubicBezTo>
                  <a:pt x="533257" y="1093679"/>
                  <a:pt x="684171" y="1194444"/>
                  <a:pt x="850239" y="1263243"/>
                </a:cubicBezTo>
                <a:moveTo>
                  <a:pt x="1377257" y="228600"/>
                </a:moveTo>
                <a:cubicBezTo>
                  <a:pt x="1345987" y="228600"/>
                  <a:pt x="1324546" y="222437"/>
                  <a:pt x="1295657" y="210473"/>
                </a:cubicBezTo>
                <a:cubicBezTo>
                  <a:pt x="1266767" y="198510"/>
                  <a:pt x="1240516" y="180965"/>
                  <a:pt x="1218399" y="158857"/>
                </a:cubicBezTo>
                <a:cubicBezTo>
                  <a:pt x="1196292" y="136740"/>
                  <a:pt x="1178747" y="110490"/>
                  <a:pt x="1166783" y="81600"/>
                </a:cubicBezTo>
                <a:cubicBezTo>
                  <a:pt x="1154811" y="52711"/>
                  <a:pt x="1148657" y="31270"/>
                  <a:pt x="1148657" y="0"/>
                </a:cubicBezTo>
                <a:lnTo>
                  <a:pt x="1377257" y="0"/>
                </a:lnTo>
                <a:lnTo>
                  <a:pt x="1377257" y="228600"/>
                </a:lnTo>
              </a:path>
            </a:pathLst>
          </a:custGeom>
          <a:gradFill rotWithShape="1">
            <a:gsLst>
              <a:gs pos="0">
                <a:srgbClr val="FFA6A3"/>
              </a:gs>
              <a:gs pos="100000">
                <a:srgbClr val="FD6A65"/>
              </a:gs>
            </a:gsLst>
            <a:lin ang="5400000" scaled="1"/>
          </a:gradFill>
          <a:ln>
            <a:no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11" name="Rounded Rectangle 4">
            <a:extLst>
              <a:ext uri="{FF2B5EF4-FFF2-40B4-BE49-F238E27FC236}">
                <a16:creationId xmlns:a16="http://schemas.microsoft.com/office/drawing/2014/main" id="{68DDF798-064B-19BE-B6F1-9D4DAE4916E0}"/>
              </a:ext>
            </a:extLst>
          </p:cNvPr>
          <p:cNvSpPr/>
          <p:nvPr/>
        </p:nvSpPr>
        <p:spPr>
          <a:xfrm>
            <a:off x="4102187" y="3507252"/>
            <a:ext cx="1897966" cy="1721466"/>
          </a:xfrm>
          <a:custGeom>
            <a:avLst/>
            <a:gdLst/>
            <a:ahLst/>
            <a:cxnLst/>
            <a:rect l="0" t="0" r="0" b="0"/>
            <a:pathLst>
              <a:path w="1377252" h="1367121">
                <a:moveTo>
                  <a:pt x="850233" y="1263243"/>
                </a:moveTo>
                <a:cubicBezTo>
                  <a:pt x="1017331" y="1332467"/>
                  <a:pt x="1186858" y="1367121"/>
                  <a:pt x="1367727" y="1366837"/>
                </a:cubicBezTo>
                <a:lnTo>
                  <a:pt x="1367727" y="1009650"/>
                </a:lnTo>
                <a:cubicBezTo>
                  <a:pt x="1233918" y="1009859"/>
                  <a:pt x="1110441" y="984754"/>
                  <a:pt x="986820" y="933542"/>
                </a:cubicBezTo>
                <a:cubicBezTo>
                  <a:pt x="863200" y="882329"/>
                  <a:pt x="750929" y="807172"/>
                  <a:pt x="656470" y="712397"/>
                </a:cubicBezTo>
                <a:cubicBezTo>
                  <a:pt x="562011" y="617622"/>
                  <a:pt x="487229" y="505101"/>
                  <a:pt x="436430" y="381310"/>
                </a:cubicBezTo>
                <a:cubicBezTo>
                  <a:pt x="385631" y="257518"/>
                  <a:pt x="357419" y="133807"/>
                  <a:pt x="358077" y="0"/>
                </a:cubicBezTo>
                <a:lnTo>
                  <a:pt x="887" y="0"/>
                </a:lnTo>
                <a:cubicBezTo>
                  <a:pt x="0" y="180866"/>
                  <a:pt x="37608" y="349466"/>
                  <a:pt x="106274" y="516795"/>
                </a:cubicBezTo>
                <a:cubicBezTo>
                  <a:pt x="159687" y="646956"/>
                  <a:pt x="232716" y="767899"/>
                  <a:pt x="322621" y="875504"/>
                </a:cubicBezTo>
                <a:lnTo>
                  <a:pt x="272066" y="1003318"/>
                </a:lnTo>
                <a:lnTo>
                  <a:pt x="406064" y="966688"/>
                </a:lnTo>
                <a:cubicBezTo>
                  <a:pt x="533251" y="1093681"/>
                  <a:pt x="684166" y="1194446"/>
                  <a:pt x="850233" y="1263243"/>
                </a:cubicBezTo>
                <a:close/>
                <a:moveTo>
                  <a:pt x="1377252" y="228600"/>
                </a:moveTo>
                <a:cubicBezTo>
                  <a:pt x="1345981" y="228600"/>
                  <a:pt x="1324541" y="222441"/>
                  <a:pt x="1295650" y="210473"/>
                </a:cubicBezTo>
                <a:cubicBezTo>
                  <a:pt x="1266760" y="198506"/>
                  <a:pt x="1240509" y="180966"/>
                  <a:pt x="1218397" y="158855"/>
                </a:cubicBezTo>
                <a:cubicBezTo>
                  <a:pt x="1196285" y="136742"/>
                  <a:pt x="1178745" y="110491"/>
                  <a:pt x="1166778" y="81601"/>
                </a:cubicBezTo>
                <a:cubicBezTo>
                  <a:pt x="1154810" y="52710"/>
                  <a:pt x="1148652" y="31270"/>
                  <a:pt x="1148652" y="0"/>
                </a:cubicBezTo>
                <a:lnTo>
                  <a:pt x="1377252" y="0"/>
                </a:lnTo>
                <a:lnTo>
                  <a:pt x="1377252" y="228600"/>
                </a:lnTo>
                <a:close/>
              </a:path>
            </a:pathLst>
          </a:custGeom>
          <a:noFill/>
          <a:ln w="14287">
            <a:solidFill>
              <a:srgbClr val="484848"/>
            </a:solid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12" name="Rounded Rectangle 5">
            <a:extLst>
              <a:ext uri="{FF2B5EF4-FFF2-40B4-BE49-F238E27FC236}">
                <a16:creationId xmlns:a16="http://schemas.microsoft.com/office/drawing/2014/main" id="{B5BE7A7C-995E-6352-3721-A4BC722A7017}"/>
              </a:ext>
            </a:extLst>
          </p:cNvPr>
          <p:cNvSpPr/>
          <p:nvPr/>
        </p:nvSpPr>
        <p:spPr>
          <a:xfrm>
            <a:off x="5987030" y="3507252"/>
            <a:ext cx="1891358" cy="1722799"/>
          </a:xfrm>
          <a:custGeom>
            <a:avLst/>
            <a:gdLst/>
            <a:ahLst/>
            <a:cxnLst/>
            <a:rect l="0" t="0" r="0" b="0"/>
            <a:pathLst>
              <a:path w="1372457" h="1368180">
                <a:moveTo>
                  <a:pt x="1270234" y="515950"/>
                </a:moveTo>
                <a:cubicBezTo>
                  <a:pt x="1339262" y="348500"/>
                  <a:pt x="1372457" y="181117"/>
                  <a:pt x="1371600" y="0"/>
                </a:cubicBezTo>
                <a:lnTo>
                  <a:pt x="1019175" y="0"/>
                </a:lnTo>
                <a:cubicBezTo>
                  <a:pt x="1019803" y="133997"/>
                  <a:pt x="992095" y="256355"/>
                  <a:pt x="941031" y="380238"/>
                </a:cubicBezTo>
                <a:cubicBezTo>
                  <a:pt x="889958" y="504120"/>
                  <a:pt x="814806" y="616638"/>
                  <a:pt x="719928" y="711260"/>
                </a:cubicBezTo>
                <a:cubicBezTo>
                  <a:pt x="625049" y="805881"/>
                  <a:pt x="512330" y="880729"/>
                  <a:pt x="388305" y="931459"/>
                </a:cubicBezTo>
                <a:cubicBezTo>
                  <a:pt x="264290" y="982198"/>
                  <a:pt x="133997" y="1010650"/>
                  <a:pt x="0" y="1009650"/>
                </a:cubicBezTo>
                <a:lnTo>
                  <a:pt x="0" y="1366837"/>
                </a:lnTo>
                <a:cubicBezTo>
                  <a:pt x="181117" y="1368180"/>
                  <a:pt x="355492" y="1329613"/>
                  <a:pt x="523132" y="1261033"/>
                </a:cubicBezTo>
                <a:cubicBezTo>
                  <a:pt x="689676" y="1192911"/>
                  <a:pt x="841152" y="1092603"/>
                  <a:pt x="968873" y="965882"/>
                </a:cubicBezTo>
                <a:lnTo>
                  <a:pt x="1105842" y="1003315"/>
                </a:lnTo>
                <a:lnTo>
                  <a:pt x="1054274" y="872947"/>
                </a:lnTo>
                <a:cubicBezTo>
                  <a:pt x="1143933" y="765876"/>
                  <a:pt x="1216828" y="645509"/>
                  <a:pt x="1270234" y="515950"/>
                </a:cubicBezTo>
                <a:moveTo>
                  <a:pt x="238125" y="0"/>
                </a:moveTo>
                <a:cubicBezTo>
                  <a:pt x="238125" y="30022"/>
                  <a:pt x="232209" y="59750"/>
                  <a:pt x="220722" y="87477"/>
                </a:cubicBezTo>
                <a:cubicBezTo>
                  <a:pt x="209235" y="115214"/>
                  <a:pt x="192395" y="140417"/>
                  <a:pt x="171173" y="161648"/>
                </a:cubicBezTo>
                <a:cubicBezTo>
                  <a:pt x="149942" y="182870"/>
                  <a:pt x="124739" y="199710"/>
                  <a:pt x="97002" y="211197"/>
                </a:cubicBezTo>
                <a:cubicBezTo>
                  <a:pt x="69275" y="222684"/>
                  <a:pt x="39547" y="228600"/>
                  <a:pt x="9525" y="228600"/>
                </a:cubicBezTo>
                <a:lnTo>
                  <a:pt x="9525" y="0"/>
                </a:lnTo>
                <a:lnTo>
                  <a:pt x="238125" y="0"/>
                </a:lnTo>
              </a:path>
            </a:pathLst>
          </a:custGeom>
          <a:gradFill rotWithShape="1">
            <a:gsLst>
              <a:gs pos="0">
                <a:srgbClr val="FFBF84"/>
              </a:gs>
              <a:gs pos="100000">
                <a:srgbClr val="F99539"/>
              </a:gs>
            </a:gsLst>
            <a:lin ang="5400000" scaled="1"/>
          </a:gradFill>
          <a:ln>
            <a:no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13" name="Rounded Rectangle 6">
            <a:extLst>
              <a:ext uri="{FF2B5EF4-FFF2-40B4-BE49-F238E27FC236}">
                <a16:creationId xmlns:a16="http://schemas.microsoft.com/office/drawing/2014/main" id="{00503CB2-7F39-9302-217D-87C13EDE438F}"/>
              </a:ext>
            </a:extLst>
          </p:cNvPr>
          <p:cNvSpPr/>
          <p:nvPr/>
        </p:nvSpPr>
        <p:spPr>
          <a:xfrm>
            <a:off x="5987030" y="3507252"/>
            <a:ext cx="1891356" cy="1722804"/>
          </a:xfrm>
          <a:custGeom>
            <a:avLst/>
            <a:gdLst/>
            <a:ahLst/>
            <a:cxnLst/>
            <a:rect l="0" t="0" r="0" b="0"/>
            <a:pathLst>
              <a:path w="1372456" h="1368184">
                <a:moveTo>
                  <a:pt x="1270234" y="515953"/>
                </a:moveTo>
                <a:cubicBezTo>
                  <a:pt x="1339266" y="348499"/>
                  <a:pt x="1372456" y="181121"/>
                  <a:pt x="1371600" y="0"/>
                </a:cubicBezTo>
                <a:lnTo>
                  <a:pt x="1019175" y="0"/>
                </a:lnTo>
                <a:cubicBezTo>
                  <a:pt x="1019808" y="133995"/>
                  <a:pt x="992096" y="256355"/>
                  <a:pt x="941027" y="380239"/>
                </a:cubicBezTo>
                <a:cubicBezTo>
                  <a:pt x="889956" y="504123"/>
                  <a:pt x="814804" y="616637"/>
                  <a:pt x="719925" y="711259"/>
                </a:cubicBezTo>
                <a:cubicBezTo>
                  <a:pt x="625046" y="805880"/>
                  <a:pt x="512329" y="880728"/>
                  <a:pt x="388308" y="931462"/>
                </a:cubicBezTo>
                <a:cubicBezTo>
                  <a:pt x="264286" y="982196"/>
                  <a:pt x="133993" y="1010646"/>
                  <a:pt x="0" y="1009650"/>
                </a:cubicBezTo>
                <a:lnTo>
                  <a:pt x="0" y="1366837"/>
                </a:lnTo>
                <a:cubicBezTo>
                  <a:pt x="181118" y="1368184"/>
                  <a:pt x="355489" y="1329613"/>
                  <a:pt x="523128" y="1261037"/>
                </a:cubicBezTo>
                <a:cubicBezTo>
                  <a:pt x="689679" y="1192906"/>
                  <a:pt x="841147" y="1092602"/>
                  <a:pt x="968873" y="965877"/>
                </a:cubicBezTo>
                <a:lnTo>
                  <a:pt x="1105838" y="1003318"/>
                </a:lnTo>
                <a:lnTo>
                  <a:pt x="1054272" y="872950"/>
                </a:lnTo>
                <a:cubicBezTo>
                  <a:pt x="1143928" y="765872"/>
                  <a:pt x="1216825" y="645513"/>
                  <a:pt x="1270234" y="515953"/>
                </a:cubicBezTo>
                <a:close/>
                <a:moveTo>
                  <a:pt x="238125" y="0"/>
                </a:moveTo>
                <a:cubicBezTo>
                  <a:pt x="238125" y="30019"/>
                  <a:pt x="232211" y="59746"/>
                  <a:pt x="220723" y="87481"/>
                </a:cubicBezTo>
                <a:cubicBezTo>
                  <a:pt x="209235" y="115216"/>
                  <a:pt x="192397" y="140417"/>
                  <a:pt x="171169" y="161644"/>
                </a:cubicBezTo>
                <a:cubicBezTo>
                  <a:pt x="149942" y="182872"/>
                  <a:pt x="124741" y="199710"/>
                  <a:pt x="97006" y="211198"/>
                </a:cubicBezTo>
                <a:cubicBezTo>
                  <a:pt x="69271" y="222686"/>
                  <a:pt x="39544" y="228600"/>
                  <a:pt x="9525" y="228600"/>
                </a:cubicBezTo>
                <a:lnTo>
                  <a:pt x="9525" y="0"/>
                </a:lnTo>
                <a:lnTo>
                  <a:pt x="238125" y="0"/>
                </a:lnTo>
                <a:close/>
              </a:path>
            </a:pathLst>
          </a:custGeom>
          <a:noFill/>
          <a:ln w="14287">
            <a:solidFill>
              <a:srgbClr val="484848"/>
            </a:solid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14" name="Rounded Rectangle 7">
            <a:extLst>
              <a:ext uri="{FF2B5EF4-FFF2-40B4-BE49-F238E27FC236}">
                <a16:creationId xmlns:a16="http://schemas.microsoft.com/office/drawing/2014/main" id="{43AE3C17-0A20-CA6A-64BF-C0B9573530BC}"/>
              </a:ext>
            </a:extLst>
          </p:cNvPr>
          <p:cNvSpPr/>
          <p:nvPr/>
        </p:nvSpPr>
        <p:spPr>
          <a:xfrm>
            <a:off x="5987030" y="1785387"/>
            <a:ext cx="1890177" cy="1721864"/>
          </a:xfrm>
          <a:custGeom>
            <a:avLst/>
            <a:gdLst/>
            <a:ahLst/>
            <a:cxnLst/>
            <a:rect l="0" t="0" r="0" b="0"/>
            <a:pathLst>
              <a:path w="1371600" h="1367437">
                <a:moveTo>
                  <a:pt x="1267501" y="842257"/>
                </a:moveTo>
                <a:cubicBezTo>
                  <a:pt x="1336986" y="1008440"/>
                  <a:pt x="1370999" y="1187319"/>
                  <a:pt x="1371600" y="1367437"/>
                </a:cubicBezTo>
                <a:lnTo>
                  <a:pt x="1019175" y="1366799"/>
                </a:lnTo>
                <a:cubicBezTo>
                  <a:pt x="1018727" y="1233544"/>
                  <a:pt x="989647" y="1102871"/>
                  <a:pt x="938250" y="979922"/>
                </a:cubicBezTo>
                <a:cubicBezTo>
                  <a:pt x="886844" y="856983"/>
                  <a:pt x="811730" y="745369"/>
                  <a:pt x="717184" y="651452"/>
                </a:cubicBezTo>
                <a:cubicBezTo>
                  <a:pt x="622649" y="557545"/>
                  <a:pt x="510540" y="483174"/>
                  <a:pt x="387257" y="432587"/>
                </a:cubicBezTo>
                <a:cubicBezTo>
                  <a:pt x="263975" y="382000"/>
                  <a:pt x="133254" y="357339"/>
                  <a:pt x="0" y="357787"/>
                </a:cubicBezTo>
                <a:lnTo>
                  <a:pt x="0" y="600"/>
                </a:lnTo>
                <a:cubicBezTo>
                  <a:pt x="180117" y="0"/>
                  <a:pt x="356092" y="34051"/>
                  <a:pt x="522731" y="102431"/>
                </a:cubicBezTo>
                <a:cubicBezTo>
                  <a:pt x="689371" y="170802"/>
                  <a:pt x="840905" y="271329"/>
                  <a:pt x="968692" y="398268"/>
                </a:cubicBezTo>
                <a:cubicBezTo>
                  <a:pt x="971959" y="401507"/>
                  <a:pt x="975198" y="404764"/>
                  <a:pt x="978417" y="408031"/>
                </a:cubicBezTo>
                <a:lnTo>
                  <a:pt x="1114777" y="368617"/>
                </a:lnTo>
                <a:lnTo>
                  <a:pt x="1063837" y="503081"/>
                </a:lnTo>
                <a:cubicBezTo>
                  <a:pt x="1147600" y="605513"/>
                  <a:pt x="1216266" y="719718"/>
                  <a:pt x="1267501" y="842257"/>
                </a:cubicBezTo>
                <a:moveTo>
                  <a:pt x="9525" y="1138970"/>
                </a:moveTo>
                <a:lnTo>
                  <a:pt x="9525" y="1367437"/>
                </a:lnTo>
                <a:lnTo>
                  <a:pt x="238125" y="1367437"/>
                </a:lnTo>
                <a:cubicBezTo>
                  <a:pt x="238096" y="1305677"/>
                  <a:pt x="215645" y="1255776"/>
                  <a:pt x="172697" y="1211389"/>
                </a:cubicBezTo>
                <a:cubicBezTo>
                  <a:pt x="129759" y="1167002"/>
                  <a:pt x="71247" y="1141037"/>
                  <a:pt x="9525" y="1138970"/>
                </a:cubicBezTo>
              </a:path>
            </a:pathLst>
          </a:custGeom>
          <a:gradFill rotWithShape="1">
            <a:gsLst>
              <a:gs pos="0">
                <a:srgbClr val="FFEF63"/>
              </a:gs>
              <a:gs pos="100000">
                <a:srgbClr val="FFE60A"/>
              </a:gs>
            </a:gsLst>
            <a:lin ang="5400000" scaled="1"/>
          </a:gradFill>
          <a:ln>
            <a:no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15" name="Rounded Rectangle 8">
            <a:extLst>
              <a:ext uri="{FF2B5EF4-FFF2-40B4-BE49-F238E27FC236}">
                <a16:creationId xmlns:a16="http://schemas.microsoft.com/office/drawing/2014/main" id="{F22D240D-4E6B-9D5C-FB94-525611A11A1F}"/>
              </a:ext>
            </a:extLst>
          </p:cNvPr>
          <p:cNvSpPr/>
          <p:nvPr/>
        </p:nvSpPr>
        <p:spPr>
          <a:xfrm>
            <a:off x="5987030" y="1785386"/>
            <a:ext cx="1890177" cy="1721862"/>
          </a:xfrm>
          <a:custGeom>
            <a:avLst/>
            <a:gdLst/>
            <a:ahLst/>
            <a:cxnLst/>
            <a:rect l="0" t="0" r="0" b="0"/>
            <a:pathLst>
              <a:path w="1371600" h="1367436">
                <a:moveTo>
                  <a:pt x="1267499" y="842259"/>
                </a:moveTo>
                <a:cubicBezTo>
                  <a:pt x="1336982" y="1008440"/>
                  <a:pt x="1371000" y="1187316"/>
                  <a:pt x="1371600" y="1367436"/>
                </a:cubicBezTo>
                <a:lnTo>
                  <a:pt x="1019175" y="1366798"/>
                </a:lnTo>
                <a:cubicBezTo>
                  <a:pt x="1018732" y="1233543"/>
                  <a:pt x="989650" y="1102867"/>
                  <a:pt x="938246" y="979925"/>
                </a:cubicBezTo>
                <a:cubicBezTo>
                  <a:pt x="886843" y="856983"/>
                  <a:pt x="811727" y="745370"/>
                  <a:pt x="717188" y="651457"/>
                </a:cubicBezTo>
                <a:cubicBezTo>
                  <a:pt x="622649" y="557545"/>
                  <a:pt x="510539" y="483173"/>
                  <a:pt x="387257" y="432588"/>
                </a:cubicBezTo>
                <a:cubicBezTo>
                  <a:pt x="263976" y="382003"/>
                  <a:pt x="133254" y="357343"/>
                  <a:pt x="0" y="357786"/>
                </a:cubicBezTo>
                <a:lnTo>
                  <a:pt x="0" y="599"/>
                </a:lnTo>
                <a:cubicBezTo>
                  <a:pt x="180119" y="0"/>
                  <a:pt x="356092" y="34051"/>
                  <a:pt x="522731" y="102428"/>
                </a:cubicBezTo>
                <a:cubicBezTo>
                  <a:pt x="689369" y="170803"/>
                  <a:pt x="840908" y="271331"/>
                  <a:pt x="968696" y="398271"/>
                </a:cubicBezTo>
                <a:cubicBezTo>
                  <a:pt x="971954" y="401509"/>
                  <a:pt x="975197" y="404762"/>
                  <a:pt x="978422" y="408030"/>
                </a:cubicBezTo>
                <a:lnTo>
                  <a:pt x="1114775" y="368619"/>
                </a:lnTo>
                <a:lnTo>
                  <a:pt x="1063837" y="503078"/>
                </a:lnTo>
                <a:cubicBezTo>
                  <a:pt x="1147602" y="605509"/>
                  <a:pt x="1216264" y="719722"/>
                  <a:pt x="1267499" y="842259"/>
                </a:cubicBezTo>
                <a:close/>
                <a:moveTo>
                  <a:pt x="9525" y="1138969"/>
                </a:moveTo>
                <a:lnTo>
                  <a:pt x="9525" y="1367436"/>
                </a:lnTo>
                <a:lnTo>
                  <a:pt x="238125" y="1367436"/>
                </a:lnTo>
                <a:cubicBezTo>
                  <a:pt x="238100" y="1305676"/>
                  <a:pt x="215645" y="1255773"/>
                  <a:pt x="172701" y="1211386"/>
                </a:cubicBezTo>
                <a:cubicBezTo>
                  <a:pt x="129759" y="1167001"/>
                  <a:pt x="71249" y="1141034"/>
                  <a:pt x="9525" y="1138969"/>
                </a:cubicBezTo>
                <a:close/>
              </a:path>
            </a:pathLst>
          </a:custGeom>
          <a:noFill/>
          <a:ln w="14287">
            <a:solidFill>
              <a:srgbClr val="484848"/>
            </a:solid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16" name="TextBox 15">
            <a:extLst>
              <a:ext uri="{FF2B5EF4-FFF2-40B4-BE49-F238E27FC236}">
                <a16:creationId xmlns:a16="http://schemas.microsoft.com/office/drawing/2014/main" id="{174A95B5-478F-1972-D65C-5FB3F16B31A2}"/>
              </a:ext>
            </a:extLst>
          </p:cNvPr>
          <p:cNvSpPr txBox="1"/>
          <p:nvPr/>
        </p:nvSpPr>
        <p:spPr>
          <a:xfrm>
            <a:off x="2211712" y="1451732"/>
            <a:ext cx="1846660" cy="584776"/>
          </a:xfrm>
          <a:prstGeom prst="rect">
            <a:avLst/>
          </a:prstGeom>
          <a:noFill/>
          <a:ln>
            <a:noFill/>
          </a:ln>
        </p:spPr>
        <p:txBody>
          <a:bodyPr wrap="none" lIns="0" tIns="0" rIns="0" bIns="0" anchor="t">
            <a:spAutoFit/>
          </a:bodyPr>
          <a:lstStyle/>
          <a:p>
            <a:pPr algn="r"/>
            <a:r>
              <a:rPr lang="en-US" sz="1900" b="1" dirty="0">
                <a:solidFill>
                  <a:srgbClr val="DE58A9"/>
                </a:solidFill>
                <a:latin typeface="Roboto" panose="02000000000000000000" pitchFamily="2" charset="0"/>
                <a:ea typeface="Roboto" panose="02000000000000000000" pitchFamily="2" charset="0"/>
                <a:cs typeface="Roboto" panose="02000000000000000000" pitchFamily="2" charset="0"/>
              </a:rPr>
              <a:t>Collaborative </a:t>
            </a:r>
            <a:br>
              <a:rPr lang="en-US" sz="1900" b="1" dirty="0">
                <a:solidFill>
                  <a:srgbClr val="DE58A9"/>
                </a:solidFill>
                <a:latin typeface="Roboto" panose="02000000000000000000" pitchFamily="2" charset="0"/>
                <a:ea typeface="Roboto" panose="02000000000000000000" pitchFamily="2" charset="0"/>
                <a:cs typeface="Roboto" panose="02000000000000000000" pitchFamily="2" charset="0"/>
              </a:rPr>
            </a:br>
            <a:r>
              <a:rPr lang="en-US" sz="1900" b="1" dirty="0">
                <a:solidFill>
                  <a:srgbClr val="DE58A9"/>
                </a:solidFill>
                <a:latin typeface="Roboto" panose="02000000000000000000" pitchFamily="2" charset="0"/>
                <a:ea typeface="Roboto" panose="02000000000000000000" pitchFamily="2" charset="0"/>
                <a:cs typeface="Roboto" panose="02000000000000000000" pitchFamily="2" charset="0"/>
              </a:rPr>
              <a:t>Pollution Control</a:t>
            </a:r>
            <a:endParaRPr sz="1900" b="1" dirty="0">
              <a:solidFill>
                <a:srgbClr val="DE58A9"/>
              </a:solidFill>
              <a:latin typeface="Roboto" panose="02000000000000000000" pitchFamily="2" charset="0"/>
              <a:ea typeface="Roboto" panose="02000000000000000000" pitchFamily="2" charset="0"/>
              <a:cs typeface="Roboto" panose="02000000000000000000" pitchFamily="2" charset="0"/>
            </a:endParaRPr>
          </a:p>
        </p:txBody>
      </p:sp>
      <p:sp>
        <p:nvSpPr>
          <p:cNvPr id="18" name="TextBox 17">
            <a:extLst>
              <a:ext uri="{FF2B5EF4-FFF2-40B4-BE49-F238E27FC236}">
                <a16:creationId xmlns:a16="http://schemas.microsoft.com/office/drawing/2014/main" id="{81121D31-FEBA-DD18-BC5D-505D8F19553E}"/>
              </a:ext>
            </a:extLst>
          </p:cNvPr>
          <p:cNvSpPr txBox="1"/>
          <p:nvPr/>
        </p:nvSpPr>
        <p:spPr>
          <a:xfrm>
            <a:off x="1993669" y="2157964"/>
            <a:ext cx="2064669" cy="738664"/>
          </a:xfrm>
          <a:prstGeom prst="rect">
            <a:avLst/>
          </a:prstGeom>
          <a:noFill/>
          <a:ln>
            <a:noFill/>
          </a:ln>
        </p:spPr>
        <p:txBody>
          <a:bodyPr wrap="none" lIns="0" tIns="0" rIns="0" bIns="0" anchor="t">
            <a:spAutoFit/>
          </a:bodyPr>
          <a:lstStyle/>
          <a:p>
            <a:pPr algn="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Collaborative</a:t>
            </a:r>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 regional
pollution control
</a:t>
            </a: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strategy development</a:t>
            </a:r>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a:t>
            </a:r>
          </a:p>
        </p:txBody>
      </p:sp>
      <p:sp>
        <p:nvSpPr>
          <p:cNvPr id="22" name="TextBox 21">
            <a:extLst>
              <a:ext uri="{FF2B5EF4-FFF2-40B4-BE49-F238E27FC236}">
                <a16:creationId xmlns:a16="http://schemas.microsoft.com/office/drawing/2014/main" id="{07329288-229A-F651-CEA4-90784E0ADD36}"/>
              </a:ext>
            </a:extLst>
          </p:cNvPr>
          <p:cNvSpPr txBox="1"/>
          <p:nvPr/>
        </p:nvSpPr>
        <p:spPr>
          <a:xfrm>
            <a:off x="7878485" y="4845020"/>
            <a:ext cx="3033668" cy="322743"/>
          </a:xfrm>
          <a:prstGeom prst="rect">
            <a:avLst/>
          </a:prstGeom>
          <a:noFill/>
          <a:ln>
            <a:noFill/>
          </a:ln>
        </p:spPr>
        <p:txBody>
          <a:bodyPr wrap="square" lIns="0" tIns="0" rIns="0" bIns="0" anchor="t">
            <a:spAutoFit/>
          </a:bodyPr>
          <a:lstStyle/>
          <a:p>
            <a:pPr algn="l"/>
            <a:r>
              <a:rPr sz="2000" b="1" dirty="0">
                <a:solidFill>
                  <a:srgbClr val="CD7321"/>
                </a:solidFill>
                <a:latin typeface="Roboto" panose="02000000000000000000" pitchFamily="2" charset="0"/>
                <a:ea typeface="Roboto" panose="02000000000000000000" pitchFamily="2" charset="0"/>
                <a:cs typeface="Roboto" panose="02000000000000000000" pitchFamily="2" charset="0"/>
              </a:rPr>
              <a:t>Capacity</a:t>
            </a:r>
            <a:r>
              <a:rPr lang="en-US" sz="2000" b="1" dirty="0">
                <a:solidFill>
                  <a:srgbClr val="CD7321"/>
                </a:solidFill>
                <a:latin typeface="Roboto" panose="02000000000000000000" pitchFamily="2" charset="0"/>
                <a:ea typeface="Roboto" panose="02000000000000000000" pitchFamily="2" charset="0"/>
                <a:cs typeface="Roboto" panose="02000000000000000000" pitchFamily="2" charset="0"/>
              </a:rPr>
              <a:t> </a:t>
            </a:r>
            <a:r>
              <a:rPr sz="2000" b="1" dirty="0">
                <a:solidFill>
                  <a:srgbClr val="CD7321"/>
                </a:solidFill>
                <a:latin typeface="Roboto" panose="02000000000000000000" pitchFamily="2" charset="0"/>
                <a:ea typeface="Roboto" panose="02000000000000000000" pitchFamily="2" charset="0"/>
                <a:cs typeface="Roboto" panose="02000000000000000000" pitchFamily="2" charset="0"/>
              </a:rPr>
              <a:t>Development</a:t>
            </a:r>
          </a:p>
        </p:txBody>
      </p:sp>
      <p:grpSp>
        <p:nvGrpSpPr>
          <p:cNvPr id="32" name="Group 31">
            <a:extLst>
              <a:ext uri="{FF2B5EF4-FFF2-40B4-BE49-F238E27FC236}">
                <a16:creationId xmlns:a16="http://schemas.microsoft.com/office/drawing/2014/main" id="{898EEE95-FE80-6597-FEDA-67C90EDA44E5}"/>
              </a:ext>
            </a:extLst>
          </p:cNvPr>
          <p:cNvGrpSpPr/>
          <p:nvPr/>
        </p:nvGrpSpPr>
        <p:grpSpPr>
          <a:xfrm>
            <a:off x="7929285" y="1415807"/>
            <a:ext cx="2674093" cy="1436375"/>
            <a:chOff x="7878485" y="1415807"/>
            <a:chExt cx="2674093" cy="1436375"/>
          </a:xfrm>
        </p:grpSpPr>
        <p:sp>
          <p:nvSpPr>
            <p:cNvPr id="17" name="TextBox 16">
              <a:extLst>
                <a:ext uri="{FF2B5EF4-FFF2-40B4-BE49-F238E27FC236}">
                  <a16:creationId xmlns:a16="http://schemas.microsoft.com/office/drawing/2014/main" id="{D1A7336B-99FE-6DEC-0610-F5B5908B805C}"/>
                </a:ext>
              </a:extLst>
            </p:cNvPr>
            <p:cNvSpPr txBox="1"/>
            <p:nvPr/>
          </p:nvSpPr>
          <p:spPr>
            <a:xfrm>
              <a:off x="7878485" y="1415807"/>
              <a:ext cx="2674093" cy="615553"/>
            </a:xfrm>
            <a:prstGeom prst="rect">
              <a:avLst/>
            </a:prstGeom>
            <a:noFill/>
            <a:ln>
              <a:noFill/>
            </a:ln>
          </p:spPr>
          <p:txBody>
            <a:bodyPr wrap="square" lIns="0" tIns="0" rIns="0" bIns="0" anchor="t">
              <a:spAutoFit/>
            </a:bodyPr>
            <a:lstStyle/>
            <a:p>
              <a:pPr algn="l"/>
              <a:r>
                <a:rPr lang="en-US" sz="2000" b="1" dirty="0">
                  <a:solidFill>
                    <a:srgbClr val="AC9D10"/>
                  </a:solidFill>
                  <a:latin typeface="Roboto" panose="02000000000000000000" pitchFamily="2" charset="0"/>
                  <a:ea typeface="Roboto" panose="02000000000000000000" pitchFamily="2" charset="0"/>
                  <a:cs typeface="Roboto" panose="02000000000000000000" pitchFamily="2" charset="0"/>
                </a:rPr>
                <a:t>Regional </a:t>
              </a:r>
              <a:br>
                <a:rPr lang="en-US" sz="2000" b="1" dirty="0">
                  <a:solidFill>
                    <a:srgbClr val="AC9D10"/>
                  </a:solidFill>
                  <a:latin typeface="Roboto" panose="02000000000000000000" pitchFamily="2" charset="0"/>
                  <a:ea typeface="Roboto" panose="02000000000000000000" pitchFamily="2" charset="0"/>
                  <a:cs typeface="Roboto" panose="02000000000000000000" pitchFamily="2" charset="0"/>
                </a:rPr>
              </a:br>
              <a:r>
                <a:rPr sz="2000" b="1" dirty="0">
                  <a:solidFill>
                    <a:srgbClr val="AC9D10"/>
                  </a:solidFill>
                  <a:latin typeface="Roboto" panose="02000000000000000000" pitchFamily="2" charset="0"/>
                  <a:ea typeface="Roboto" panose="02000000000000000000" pitchFamily="2" charset="0"/>
                  <a:cs typeface="Roboto" panose="02000000000000000000" pitchFamily="2" charset="0"/>
                </a:rPr>
                <a:t>Monitoring</a:t>
              </a:r>
              <a:r>
                <a:rPr lang="en-US" sz="2000" b="1" dirty="0">
                  <a:solidFill>
                    <a:srgbClr val="AC9D10"/>
                  </a:solidFill>
                  <a:latin typeface="Roboto" panose="02000000000000000000" pitchFamily="2" charset="0"/>
                  <a:ea typeface="Roboto" panose="02000000000000000000" pitchFamily="2" charset="0"/>
                  <a:cs typeface="Roboto" panose="02000000000000000000" pitchFamily="2" charset="0"/>
                </a:rPr>
                <a:t> </a:t>
              </a:r>
              <a:r>
                <a:rPr sz="2000" b="1" dirty="0">
                  <a:solidFill>
                    <a:srgbClr val="AC9D10"/>
                  </a:solidFill>
                  <a:latin typeface="Roboto" panose="02000000000000000000" pitchFamily="2" charset="0"/>
                  <a:ea typeface="Roboto" panose="02000000000000000000" pitchFamily="2" charset="0"/>
                  <a:cs typeface="Roboto" panose="02000000000000000000" pitchFamily="2" charset="0"/>
                </a:rPr>
                <a:t>Network</a:t>
              </a:r>
            </a:p>
          </p:txBody>
        </p:sp>
        <p:sp>
          <p:nvSpPr>
            <p:cNvPr id="19" name="TextBox 18">
              <a:extLst>
                <a:ext uri="{FF2B5EF4-FFF2-40B4-BE49-F238E27FC236}">
                  <a16:creationId xmlns:a16="http://schemas.microsoft.com/office/drawing/2014/main" id="{2F253B89-2988-8F41-D12E-6E6403FCE18B}"/>
                </a:ext>
              </a:extLst>
            </p:cNvPr>
            <p:cNvSpPr txBox="1"/>
            <p:nvPr/>
          </p:nvSpPr>
          <p:spPr>
            <a:xfrm>
              <a:off x="7878485" y="2113518"/>
              <a:ext cx="1777731" cy="738664"/>
            </a:xfrm>
            <a:prstGeom prst="rect">
              <a:avLst/>
            </a:prstGeom>
            <a:noFill/>
            <a:ln>
              <a:noFill/>
            </a:ln>
          </p:spPr>
          <p:txBody>
            <a:bodyPr wrap="none" lIns="0" tIns="0" rIns="0" bIns="0" anchor="t">
              <a:spAutoFit/>
            </a:bodyPr>
            <a:lstStyle/>
            <a:p>
              <a:pPr algn="l"/>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Strengthened
monitoring </a:t>
              </a: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network</a:t>
              </a:r>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
across the </a:t>
              </a: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region</a:t>
              </a:r>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a:t>
              </a:r>
            </a:p>
          </p:txBody>
        </p:sp>
      </p:grpSp>
      <p:grpSp>
        <p:nvGrpSpPr>
          <p:cNvPr id="33" name="Group 32">
            <a:extLst>
              <a:ext uri="{FF2B5EF4-FFF2-40B4-BE49-F238E27FC236}">
                <a16:creationId xmlns:a16="http://schemas.microsoft.com/office/drawing/2014/main" id="{4C27A94F-A6AA-C4AD-8B62-50D9728743A5}"/>
              </a:ext>
            </a:extLst>
          </p:cNvPr>
          <p:cNvGrpSpPr/>
          <p:nvPr/>
        </p:nvGrpSpPr>
        <p:grpSpPr>
          <a:xfrm>
            <a:off x="1241748" y="4857639"/>
            <a:ext cx="2841989" cy="1146517"/>
            <a:chOff x="1203648" y="4832239"/>
            <a:chExt cx="2841989" cy="1146517"/>
          </a:xfrm>
        </p:grpSpPr>
        <p:sp>
          <p:nvSpPr>
            <p:cNvPr id="21" name="TextBox 20">
              <a:extLst>
                <a:ext uri="{FF2B5EF4-FFF2-40B4-BE49-F238E27FC236}">
                  <a16:creationId xmlns:a16="http://schemas.microsoft.com/office/drawing/2014/main" id="{A3EE1491-49EE-B6EF-48E3-7D3019B44181}"/>
                </a:ext>
              </a:extLst>
            </p:cNvPr>
            <p:cNvSpPr txBox="1"/>
            <p:nvPr/>
          </p:nvSpPr>
          <p:spPr>
            <a:xfrm>
              <a:off x="1203648" y="4832239"/>
              <a:ext cx="2841989" cy="323165"/>
            </a:xfrm>
            <a:prstGeom prst="rect">
              <a:avLst/>
            </a:prstGeom>
            <a:noFill/>
            <a:ln>
              <a:noFill/>
            </a:ln>
          </p:spPr>
          <p:txBody>
            <a:bodyPr wrap="square" lIns="0" tIns="0" rIns="0" bIns="0" anchor="t">
              <a:spAutoFit/>
            </a:bodyPr>
            <a:lstStyle/>
            <a:p>
              <a:pPr algn="r"/>
              <a:r>
                <a:rPr lang="en-US" sz="2100" b="1" dirty="0">
                  <a:solidFill>
                    <a:srgbClr val="E55753"/>
                  </a:solidFill>
                  <a:latin typeface="Roboto" panose="02000000000000000000" pitchFamily="2" charset="0"/>
                  <a:ea typeface="Roboto" panose="02000000000000000000" pitchFamily="2" charset="0"/>
                  <a:cs typeface="Roboto" panose="02000000000000000000" pitchFamily="2" charset="0"/>
                </a:rPr>
                <a:t>Shared </a:t>
              </a:r>
              <a:r>
                <a:rPr sz="2100" b="1" dirty="0">
                  <a:solidFill>
                    <a:srgbClr val="E55753"/>
                  </a:solidFill>
                  <a:latin typeface="Roboto" panose="02000000000000000000" pitchFamily="2" charset="0"/>
                  <a:ea typeface="Roboto" panose="02000000000000000000" pitchFamily="2" charset="0"/>
                  <a:cs typeface="Roboto" panose="02000000000000000000" pitchFamily="2" charset="0"/>
                </a:rPr>
                <a:t>Model</a:t>
              </a:r>
            </a:p>
          </p:txBody>
        </p:sp>
        <p:sp>
          <p:nvSpPr>
            <p:cNvPr id="23" name="TextBox 22">
              <a:extLst>
                <a:ext uri="{FF2B5EF4-FFF2-40B4-BE49-F238E27FC236}">
                  <a16:creationId xmlns:a16="http://schemas.microsoft.com/office/drawing/2014/main" id="{298B6DDE-CE7F-2611-1CF2-319A7011BD10}"/>
                </a:ext>
              </a:extLst>
            </p:cNvPr>
            <p:cNvSpPr txBox="1"/>
            <p:nvPr/>
          </p:nvSpPr>
          <p:spPr>
            <a:xfrm>
              <a:off x="2064246" y="5240092"/>
              <a:ext cx="1981312" cy="738664"/>
            </a:xfrm>
            <a:prstGeom prst="rect">
              <a:avLst/>
            </a:prstGeom>
            <a:noFill/>
            <a:ln>
              <a:noFill/>
            </a:ln>
          </p:spPr>
          <p:txBody>
            <a:bodyPr wrap="none" lIns="0" tIns="0" rIns="0" bIns="0" anchor="t">
              <a:spAutoFit/>
            </a:bodyPr>
            <a:lstStyle/>
            <a:p>
              <a:pPr algn="r"/>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Shared </a:t>
              </a:r>
              <a:r>
                <a:rPr lang="en-US" sz="1600" b="1" dirty="0">
                  <a:solidFill>
                    <a:srgbClr val="484848"/>
                  </a:solidFill>
                  <a:latin typeface="Roboto" panose="02000000000000000000" pitchFamily="2" charset="0"/>
                  <a:ea typeface="Roboto" panose="02000000000000000000" pitchFamily="2" charset="0"/>
                  <a:cs typeface="Roboto" panose="02000000000000000000" pitchFamily="2" charset="0"/>
                </a:rPr>
                <a:t>r</a:t>
              </a: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egional </a:t>
              </a:r>
              <a:r>
                <a:rPr lang="en-US" sz="1600" b="1" dirty="0">
                  <a:solidFill>
                    <a:srgbClr val="484848"/>
                  </a:solidFill>
                  <a:latin typeface="Roboto" panose="02000000000000000000" pitchFamily="2" charset="0"/>
                  <a:ea typeface="Roboto" panose="02000000000000000000" pitchFamily="2" charset="0"/>
                  <a:cs typeface="Roboto" panose="02000000000000000000" pitchFamily="2" charset="0"/>
                </a:rPr>
                <a:t>a</a:t>
              </a: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ir
</a:t>
              </a:r>
              <a:r>
                <a:rPr lang="en-US" sz="1600" b="1" dirty="0">
                  <a:solidFill>
                    <a:srgbClr val="484848"/>
                  </a:solidFill>
                  <a:latin typeface="Roboto" panose="02000000000000000000" pitchFamily="2" charset="0"/>
                  <a:ea typeface="Roboto" panose="02000000000000000000" pitchFamily="2" charset="0"/>
                  <a:cs typeface="Roboto" panose="02000000000000000000" pitchFamily="2" charset="0"/>
                </a:rPr>
                <a:t>q</a:t>
              </a: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uality </a:t>
              </a:r>
              <a:r>
                <a:rPr lang="en-US" sz="1600" b="1" dirty="0">
                  <a:solidFill>
                    <a:srgbClr val="484848"/>
                  </a:solidFill>
                  <a:latin typeface="Roboto" panose="02000000000000000000" pitchFamily="2" charset="0"/>
                  <a:ea typeface="Roboto" panose="02000000000000000000" pitchFamily="2" charset="0"/>
                  <a:cs typeface="Roboto" panose="02000000000000000000" pitchFamily="2" charset="0"/>
                </a:rPr>
                <a:t>m</a:t>
              </a: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odelling </a:t>
              </a:r>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and
</a:t>
              </a:r>
              <a:r>
                <a:rPr lang="en-US" sz="1600" b="1" dirty="0">
                  <a:solidFill>
                    <a:srgbClr val="484848"/>
                  </a:solidFill>
                  <a:latin typeface="Roboto" panose="02000000000000000000" pitchFamily="2" charset="0"/>
                  <a:ea typeface="Roboto" panose="02000000000000000000" pitchFamily="2" charset="0"/>
                  <a:cs typeface="Roboto" panose="02000000000000000000" pitchFamily="2" charset="0"/>
                </a:rPr>
                <a:t>f</a:t>
              </a: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orecasting </a:t>
              </a:r>
              <a:r>
                <a:rPr lang="en-US" sz="1600" b="0" dirty="0">
                  <a:solidFill>
                    <a:srgbClr val="484848"/>
                  </a:solidFill>
                  <a:latin typeface="Roboto" panose="02000000000000000000" pitchFamily="2" charset="0"/>
                  <a:ea typeface="Roboto" panose="02000000000000000000" pitchFamily="2" charset="0"/>
                  <a:cs typeface="Roboto" panose="02000000000000000000" pitchFamily="2" charset="0"/>
                </a:rPr>
                <a:t>s</a:t>
              </a:r>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ystem.</a:t>
              </a:r>
            </a:p>
          </p:txBody>
        </p:sp>
      </p:grpSp>
      <p:sp>
        <p:nvSpPr>
          <p:cNvPr id="24" name="TextBox 23">
            <a:extLst>
              <a:ext uri="{FF2B5EF4-FFF2-40B4-BE49-F238E27FC236}">
                <a16:creationId xmlns:a16="http://schemas.microsoft.com/office/drawing/2014/main" id="{13D188DD-5E84-BA83-E321-D1561203B704}"/>
              </a:ext>
            </a:extLst>
          </p:cNvPr>
          <p:cNvSpPr txBox="1"/>
          <p:nvPr/>
        </p:nvSpPr>
        <p:spPr>
          <a:xfrm>
            <a:off x="7916585" y="5248376"/>
            <a:ext cx="1995739" cy="738664"/>
          </a:xfrm>
          <a:prstGeom prst="rect">
            <a:avLst/>
          </a:prstGeom>
          <a:noFill/>
          <a:ln>
            <a:noFill/>
          </a:ln>
        </p:spPr>
        <p:txBody>
          <a:bodyPr wrap="none" lIns="0" tIns="0" rIns="0" bIns="0" anchor="t">
            <a:spAutoFit/>
          </a:bodyPr>
          <a:lstStyle/>
          <a:p>
            <a:pPr algn="l"/>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Focus on capacity
development and
</a:t>
            </a:r>
            <a:r>
              <a:rPr sz="1600" b="1" dirty="0">
                <a:solidFill>
                  <a:srgbClr val="484848"/>
                </a:solidFill>
                <a:latin typeface="Roboto" panose="02000000000000000000" pitchFamily="2" charset="0"/>
                <a:ea typeface="Roboto" panose="02000000000000000000" pitchFamily="2" charset="0"/>
                <a:cs typeface="Roboto" panose="02000000000000000000" pitchFamily="2" charset="0"/>
              </a:rPr>
              <a:t>knowledge exchange</a:t>
            </a:r>
            <a:r>
              <a:rPr sz="1600" b="0" dirty="0">
                <a:solidFill>
                  <a:srgbClr val="484848"/>
                </a:solidFill>
                <a:latin typeface="Roboto" panose="02000000000000000000" pitchFamily="2" charset="0"/>
                <a:ea typeface="Roboto" panose="02000000000000000000" pitchFamily="2" charset="0"/>
                <a:cs typeface="Roboto" panose="02000000000000000000" pitchFamily="2" charset="0"/>
              </a:rPr>
              <a:t>.</a:t>
            </a:r>
          </a:p>
        </p:txBody>
      </p:sp>
      <p:sp>
        <p:nvSpPr>
          <p:cNvPr id="25" name="Rounded Rectangle 18">
            <a:extLst>
              <a:ext uri="{FF2B5EF4-FFF2-40B4-BE49-F238E27FC236}">
                <a16:creationId xmlns:a16="http://schemas.microsoft.com/office/drawing/2014/main" id="{F1FDAE37-4E02-7D70-DB6F-E01FDF9FE2D3}"/>
              </a:ext>
            </a:extLst>
          </p:cNvPr>
          <p:cNvSpPr/>
          <p:nvPr/>
        </p:nvSpPr>
        <p:spPr>
          <a:xfrm>
            <a:off x="5183048" y="2727656"/>
            <a:ext cx="378270" cy="395795"/>
          </a:xfrm>
          <a:custGeom>
            <a:avLst/>
            <a:gdLst/>
            <a:ahLst/>
            <a:cxnLst/>
            <a:rect l="0" t="0" r="0" b="0"/>
            <a:pathLst>
              <a:path w="274490" h="314325">
                <a:moveTo>
                  <a:pt x="235743" y="7143"/>
                </a:moveTo>
                <a:cubicBezTo>
                  <a:pt x="216016" y="7143"/>
                  <a:pt x="200025" y="23135"/>
                  <a:pt x="200025" y="42862"/>
                </a:cubicBezTo>
                <a:cubicBezTo>
                  <a:pt x="200031" y="45261"/>
                  <a:pt x="200275" y="47654"/>
                  <a:pt x="200753" y="50006"/>
                </a:cubicBezTo>
                <a:cubicBezTo>
                  <a:pt x="200510" y="50006"/>
                  <a:pt x="200282" y="50006"/>
                  <a:pt x="200025" y="50006"/>
                </a:cubicBezTo>
                <a:cubicBezTo>
                  <a:pt x="188693" y="49985"/>
                  <a:pt x="179303" y="58789"/>
                  <a:pt x="178596" y="70099"/>
                </a:cubicBezTo>
                <a:cubicBezTo>
                  <a:pt x="177888" y="81409"/>
                  <a:pt x="186108" y="91315"/>
                  <a:pt x="197354" y="92706"/>
                </a:cubicBezTo>
                <a:cubicBezTo>
                  <a:pt x="208600" y="94097"/>
                  <a:pt x="218986" y="86493"/>
                  <a:pt x="221056" y="75352"/>
                </a:cubicBezTo>
                <a:cubicBezTo>
                  <a:pt x="234355" y="81426"/>
                  <a:pt x="250013" y="78782"/>
                  <a:pt x="260580" y="68678"/>
                </a:cubicBezTo>
                <a:cubicBezTo>
                  <a:pt x="271148" y="58574"/>
                  <a:pt x="274490" y="43051"/>
                  <a:pt x="269018" y="29493"/>
                </a:cubicBezTo>
                <a:cubicBezTo>
                  <a:pt x="263546" y="15935"/>
                  <a:pt x="250364" y="7081"/>
                  <a:pt x="235743" y="7143"/>
                </a:cubicBezTo>
                <a:close/>
                <a:moveTo>
                  <a:pt x="95254" y="314325"/>
                </a:moveTo>
                <a:lnTo>
                  <a:pt x="20959" y="314325"/>
                </a:lnTo>
                <a:lnTo>
                  <a:pt x="32389" y="141917"/>
                </a:lnTo>
                <a:cubicBezTo>
                  <a:pt x="32894" y="134403"/>
                  <a:pt x="39145" y="128570"/>
                  <a:pt x="46677" y="128587"/>
                </a:cubicBezTo>
                <a:lnTo>
                  <a:pt x="69494" y="128587"/>
                </a:lnTo>
                <a:cubicBezTo>
                  <a:pt x="77025" y="128570"/>
                  <a:pt x="83277" y="134403"/>
                  <a:pt x="83781" y="141917"/>
                </a:cubicBezTo>
                <a:close/>
                <a:moveTo>
                  <a:pt x="28932" y="194738"/>
                </a:moveTo>
                <a:lnTo>
                  <a:pt x="87282" y="194738"/>
                </a:lnTo>
                <a:moveTo>
                  <a:pt x="25003" y="253645"/>
                </a:moveTo>
                <a:lnTo>
                  <a:pt x="91211" y="253645"/>
                </a:lnTo>
                <a:moveTo>
                  <a:pt x="200496" y="314325"/>
                </a:moveTo>
                <a:lnTo>
                  <a:pt x="126201" y="314325"/>
                </a:lnTo>
                <a:lnTo>
                  <a:pt x="137631" y="141917"/>
                </a:lnTo>
                <a:cubicBezTo>
                  <a:pt x="138136" y="134403"/>
                  <a:pt x="144387" y="128570"/>
                  <a:pt x="151918" y="128587"/>
                </a:cubicBezTo>
                <a:lnTo>
                  <a:pt x="174778" y="128587"/>
                </a:lnTo>
                <a:cubicBezTo>
                  <a:pt x="182310" y="128570"/>
                  <a:pt x="188561" y="134403"/>
                  <a:pt x="189066" y="141917"/>
                </a:cubicBezTo>
                <a:close/>
                <a:moveTo>
                  <a:pt x="134173" y="194738"/>
                </a:moveTo>
                <a:lnTo>
                  <a:pt x="192524" y="194738"/>
                </a:lnTo>
                <a:moveTo>
                  <a:pt x="130244" y="253645"/>
                </a:moveTo>
                <a:lnTo>
                  <a:pt x="196453" y="253645"/>
                </a:lnTo>
                <a:moveTo>
                  <a:pt x="71437" y="32146"/>
                </a:moveTo>
                <a:cubicBezTo>
                  <a:pt x="71437" y="49901"/>
                  <a:pt x="85830" y="64293"/>
                  <a:pt x="103584" y="64293"/>
                </a:cubicBezTo>
                <a:cubicBezTo>
                  <a:pt x="121338" y="64293"/>
                  <a:pt x="135731" y="49901"/>
                  <a:pt x="135731" y="32146"/>
                </a:cubicBezTo>
                <a:cubicBezTo>
                  <a:pt x="135731" y="14392"/>
                  <a:pt x="121338" y="0"/>
                  <a:pt x="103584" y="0"/>
                </a:cubicBezTo>
                <a:cubicBezTo>
                  <a:pt x="85830" y="0"/>
                  <a:pt x="71437" y="14392"/>
                  <a:pt x="71437" y="32146"/>
                </a:cubicBezTo>
                <a:moveTo>
                  <a:pt x="0" y="78581"/>
                </a:moveTo>
                <a:cubicBezTo>
                  <a:pt x="0" y="90417"/>
                  <a:pt x="9595" y="100012"/>
                  <a:pt x="21431" y="100012"/>
                </a:cubicBezTo>
                <a:cubicBezTo>
                  <a:pt x="33267" y="100012"/>
                  <a:pt x="42862" y="90417"/>
                  <a:pt x="42862" y="78581"/>
                </a:cubicBezTo>
                <a:cubicBezTo>
                  <a:pt x="42862" y="66745"/>
                  <a:pt x="33267" y="57150"/>
                  <a:pt x="21431" y="57150"/>
                </a:cubicBezTo>
                <a:cubicBezTo>
                  <a:pt x="9595" y="57150"/>
                  <a:pt x="0" y="66745"/>
                  <a:pt x="0" y="78581"/>
                </a:cubicBezTo>
              </a:path>
            </a:pathLst>
          </a:custGeom>
          <a:noFill/>
          <a:ln w="14287">
            <a:solidFill>
              <a:srgbClr val="484848"/>
            </a:solid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29" name="Rounded Rectangle 19">
            <a:extLst>
              <a:ext uri="{FF2B5EF4-FFF2-40B4-BE49-F238E27FC236}">
                <a16:creationId xmlns:a16="http://schemas.microsoft.com/office/drawing/2014/main" id="{ABABAF49-3929-AA37-2434-B87A454E71E8}"/>
              </a:ext>
            </a:extLst>
          </p:cNvPr>
          <p:cNvSpPr/>
          <p:nvPr/>
        </p:nvSpPr>
        <p:spPr>
          <a:xfrm>
            <a:off x="6406701" y="2718660"/>
            <a:ext cx="449985" cy="413785"/>
          </a:xfrm>
          <a:custGeom>
            <a:avLst/>
            <a:gdLst/>
            <a:ahLst/>
            <a:cxnLst/>
            <a:rect l="0" t="0" r="0" b="0"/>
            <a:pathLst>
              <a:path w="326530" h="328612">
                <a:moveTo>
                  <a:pt x="169335" y="278306"/>
                </a:moveTo>
                <a:cubicBezTo>
                  <a:pt x="169303" y="290204"/>
                  <a:pt x="178869" y="299904"/>
                  <a:pt x="190766" y="300037"/>
                </a:cubicBezTo>
                <a:lnTo>
                  <a:pt x="305066" y="300037"/>
                </a:lnTo>
                <a:cubicBezTo>
                  <a:pt x="316964" y="299904"/>
                  <a:pt x="326530" y="290204"/>
                  <a:pt x="326497" y="278306"/>
                </a:cubicBezTo>
                <a:lnTo>
                  <a:pt x="326497" y="192881"/>
                </a:lnTo>
                <a:cubicBezTo>
                  <a:pt x="326497" y="181045"/>
                  <a:pt x="316902" y="171450"/>
                  <a:pt x="305066" y="171450"/>
                </a:cubicBezTo>
                <a:lnTo>
                  <a:pt x="190766" y="171450"/>
                </a:lnTo>
                <a:cubicBezTo>
                  <a:pt x="178930" y="171450"/>
                  <a:pt x="169335" y="181045"/>
                  <a:pt x="169335" y="192881"/>
                </a:cubicBezTo>
                <a:close/>
                <a:moveTo>
                  <a:pt x="326497" y="257175"/>
                </a:moveTo>
                <a:lnTo>
                  <a:pt x="169335" y="257175"/>
                </a:lnTo>
                <a:moveTo>
                  <a:pt x="219341" y="328612"/>
                </a:moveTo>
                <a:lnTo>
                  <a:pt x="276491" y="328612"/>
                </a:lnTo>
                <a:moveTo>
                  <a:pt x="247916" y="300037"/>
                </a:moveTo>
                <a:lnTo>
                  <a:pt x="247916" y="328612"/>
                </a:lnTo>
                <a:moveTo>
                  <a:pt x="52835" y="104755"/>
                </a:moveTo>
                <a:cubicBezTo>
                  <a:pt x="68707" y="116705"/>
                  <a:pt x="88689" y="121833"/>
                  <a:pt x="108354" y="119003"/>
                </a:cubicBezTo>
                <a:cubicBezTo>
                  <a:pt x="128019" y="116174"/>
                  <a:pt x="145745" y="105621"/>
                  <a:pt x="157605" y="89682"/>
                </a:cubicBezTo>
                <a:lnTo>
                  <a:pt x="37761" y="0"/>
                </a:lnTo>
                <a:cubicBezTo>
                  <a:pt x="25817" y="15871"/>
                  <a:pt x="20691" y="35849"/>
                  <a:pt x="23521" y="55511"/>
                </a:cubicBezTo>
                <a:cubicBezTo>
                  <a:pt x="26350" y="75173"/>
                  <a:pt x="36900" y="92895"/>
                  <a:pt x="52835" y="104755"/>
                </a:cubicBezTo>
                <a:close/>
                <a:moveTo>
                  <a:pt x="118243" y="17359"/>
                </a:moveTo>
                <a:lnTo>
                  <a:pt x="97669" y="44848"/>
                </a:lnTo>
                <a:moveTo>
                  <a:pt x="45762" y="98755"/>
                </a:moveTo>
                <a:lnTo>
                  <a:pt x="2486" y="151618"/>
                </a:lnTo>
                <a:cubicBezTo>
                  <a:pt x="0" y="154676"/>
                  <a:pt x="1171" y="157162"/>
                  <a:pt x="5029" y="157162"/>
                </a:cubicBezTo>
                <a:lnTo>
                  <a:pt x="86467" y="157162"/>
                </a:lnTo>
                <a:cubicBezTo>
                  <a:pt x="90397" y="157162"/>
                  <a:pt x="91582" y="154676"/>
                  <a:pt x="89082" y="151633"/>
                </a:cubicBezTo>
                <a:close/>
                <a:moveTo>
                  <a:pt x="162191" y="42862"/>
                </a:moveTo>
                <a:lnTo>
                  <a:pt x="255131" y="42862"/>
                </a:lnTo>
                <a:lnTo>
                  <a:pt x="255131" y="135102"/>
                </a:lnTo>
                <a:moveTo>
                  <a:pt x="133616" y="285750"/>
                </a:moveTo>
                <a:lnTo>
                  <a:pt x="40819" y="285750"/>
                </a:lnTo>
                <a:lnTo>
                  <a:pt x="40819" y="192252"/>
                </a:lnTo>
              </a:path>
            </a:pathLst>
          </a:custGeom>
          <a:noFill/>
          <a:ln w="14287">
            <a:solidFill>
              <a:srgbClr val="484848"/>
            </a:solid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30" name="Rounded Rectangle 20">
            <a:extLst>
              <a:ext uri="{FF2B5EF4-FFF2-40B4-BE49-F238E27FC236}">
                <a16:creationId xmlns:a16="http://schemas.microsoft.com/office/drawing/2014/main" id="{D03F05F8-344D-C5C6-E284-F3BCC0BA3548}"/>
              </a:ext>
            </a:extLst>
          </p:cNvPr>
          <p:cNvSpPr/>
          <p:nvPr/>
        </p:nvSpPr>
        <p:spPr>
          <a:xfrm>
            <a:off x="5143669" y="3879059"/>
            <a:ext cx="452854" cy="395795"/>
          </a:xfrm>
          <a:custGeom>
            <a:avLst/>
            <a:gdLst/>
            <a:ahLst/>
            <a:cxnLst/>
            <a:rect l="0" t="0" r="0" b="0"/>
            <a:pathLst>
              <a:path w="328612" h="314325">
                <a:moveTo>
                  <a:pt x="28575" y="0"/>
                </a:moveTo>
                <a:lnTo>
                  <a:pt x="300037" y="0"/>
                </a:lnTo>
                <a:cubicBezTo>
                  <a:pt x="300037" y="0"/>
                  <a:pt x="328612" y="0"/>
                  <a:pt x="328612" y="28575"/>
                </a:cubicBezTo>
                <a:lnTo>
                  <a:pt x="328612" y="285750"/>
                </a:lnTo>
                <a:cubicBezTo>
                  <a:pt x="328612" y="285750"/>
                  <a:pt x="328612" y="314325"/>
                  <a:pt x="300037" y="314325"/>
                </a:cubicBezTo>
                <a:lnTo>
                  <a:pt x="28575" y="314325"/>
                </a:lnTo>
                <a:cubicBezTo>
                  <a:pt x="28575" y="314325"/>
                  <a:pt x="0" y="314325"/>
                  <a:pt x="0" y="285750"/>
                </a:cubicBezTo>
                <a:lnTo>
                  <a:pt x="0" y="28575"/>
                </a:lnTo>
                <a:cubicBezTo>
                  <a:pt x="0" y="28575"/>
                  <a:pt x="0" y="0"/>
                  <a:pt x="28575" y="0"/>
                </a:cubicBezTo>
                <a:moveTo>
                  <a:pt x="0" y="71437"/>
                </a:moveTo>
                <a:lnTo>
                  <a:pt x="328612" y="71437"/>
                </a:lnTo>
                <a:moveTo>
                  <a:pt x="50006" y="32146"/>
                </a:moveTo>
                <a:cubicBezTo>
                  <a:pt x="48033" y="32146"/>
                  <a:pt x="46434" y="33746"/>
                  <a:pt x="46434" y="35718"/>
                </a:cubicBezTo>
                <a:cubicBezTo>
                  <a:pt x="46434" y="37691"/>
                  <a:pt x="48033" y="39290"/>
                  <a:pt x="50006" y="39290"/>
                </a:cubicBezTo>
                <a:cubicBezTo>
                  <a:pt x="51978" y="39290"/>
                  <a:pt x="53578" y="37691"/>
                  <a:pt x="53578" y="35718"/>
                </a:cubicBezTo>
                <a:cubicBezTo>
                  <a:pt x="53578" y="33746"/>
                  <a:pt x="51978" y="32146"/>
                  <a:pt x="50006" y="32146"/>
                </a:cubicBezTo>
                <a:moveTo>
                  <a:pt x="92868" y="32146"/>
                </a:moveTo>
                <a:cubicBezTo>
                  <a:pt x="90896" y="32146"/>
                  <a:pt x="89296" y="33746"/>
                  <a:pt x="89296" y="35718"/>
                </a:cubicBezTo>
                <a:cubicBezTo>
                  <a:pt x="89296" y="37691"/>
                  <a:pt x="90896" y="39290"/>
                  <a:pt x="92868" y="39290"/>
                </a:cubicBezTo>
                <a:cubicBezTo>
                  <a:pt x="94841" y="39290"/>
                  <a:pt x="96440" y="37691"/>
                  <a:pt x="96440" y="35718"/>
                </a:cubicBezTo>
                <a:cubicBezTo>
                  <a:pt x="96440" y="33746"/>
                  <a:pt x="94841" y="32146"/>
                  <a:pt x="92868" y="32146"/>
                </a:cubicBezTo>
                <a:moveTo>
                  <a:pt x="135731" y="32146"/>
                </a:moveTo>
                <a:cubicBezTo>
                  <a:pt x="133758" y="32146"/>
                  <a:pt x="132159" y="33746"/>
                  <a:pt x="132159" y="35718"/>
                </a:cubicBezTo>
                <a:cubicBezTo>
                  <a:pt x="132159" y="37691"/>
                  <a:pt x="133758" y="39290"/>
                  <a:pt x="135731" y="39290"/>
                </a:cubicBezTo>
                <a:cubicBezTo>
                  <a:pt x="137703" y="39290"/>
                  <a:pt x="139303" y="37691"/>
                  <a:pt x="139303" y="35718"/>
                </a:cubicBezTo>
                <a:cubicBezTo>
                  <a:pt x="139303" y="33746"/>
                  <a:pt x="137703" y="32146"/>
                  <a:pt x="135731" y="32146"/>
                </a:cubicBezTo>
                <a:moveTo>
                  <a:pt x="0" y="192881"/>
                </a:moveTo>
                <a:lnTo>
                  <a:pt x="328612" y="192881"/>
                </a:lnTo>
                <a:moveTo>
                  <a:pt x="78581" y="71437"/>
                </a:moveTo>
                <a:lnTo>
                  <a:pt x="78581" y="314325"/>
                </a:lnTo>
                <a:moveTo>
                  <a:pt x="78581" y="171450"/>
                </a:moveTo>
                <a:lnTo>
                  <a:pt x="99512" y="129601"/>
                </a:lnTo>
                <a:cubicBezTo>
                  <a:pt x="106266" y="116085"/>
                  <a:pt x="120136" y="107603"/>
                  <a:pt x="135245" y="107749"/>
                </a:cubicBezTo>
                <a:cubicBezTo>
                  <a:pt x="150354" y="107895"/>
                  <a:pt x="164058" y="116643"/>
                  <a:pt x="170549" y="130287"/>
                </a:cubicBezTo>
                <a:lnTo>
                  <a:pt x="176164" y="142060"/>
                </a:lnTo>
                <a:cubicBezTo>
                  <a:pt x="182370" y="155097"/>
                  <a:pt x="195189" y="163714"/>
                  <a:pt x="209604" y="164538"/>
                </a:cubicBezTo>
                <a:cubicBezTo>
                  <a:pt x="224019" y="165362"/>
                  <a:pt x="237736" y="158262"/>
                  <a:pt x="245387" y="146018"/>
                </a:cubicBezTo>
                <a:lnTo>
                  <a:pt x="245387" y="146018"/>
                </a:lnTo>
                <a:cubicBezTo>
                  <a:pt x="252578" y="134506"/>
                  <a:pt x="265172" y="127489"/>
                  <a:pt x="278745" y="127434"/>
                </a:cubicBezTo>
                <a:cubicBezTo>
                  <a:pt x="292318" y="127379"/>
                  <a:pt x="304969" y="134293"/>
                  <a:pt x="312253" y="145746"/>
                </a:cubicBezTo>
                <a:lnTo>
                  <a:pt x="328612" y="171450"/>
                </a:lnTo>
                <a:moveTo>
                  <a:pt x="78581" y="258503"/>
                </a:moveTo>
                <a:lnTo>
                  <a:pt x="102027" y="235057"/>
                </a:lnTo>
                <a:cubicBezTo>
                  <a:pt x="106751" y="230333"/>
                  <a:pt x="113364" y="228008"/>
                  <a:pt x="120005" y="228735"/>
                </a:cubicBezTo>
                <a:cubicBezTo>
                  <a:pt x="126647" y="229463"/>
                  <a:pt x="132599" y="233165"/>
                  <a:pt x="136188" y="238801"/>
                </a:cubicBezTo>
                <a:lnTo>
                  <a:pt x="153747" y="266390"/>
                </a:lnTo>
                <a:cubicBezTo>
                  <a:pt x="157694" y="272600"/>
                  <a:pt x="164483" y="276427"/>
                  <a:pt x="171839" y="276591"/>
                </a:cubicBezTo>
                <a:cubicBezTo>
                  <a:pt x="179195" y="276754"/>
                  <a:pt x="186147" y="273232"/>
                  <a:pt x="190366" y="267204"/>
                </a:cubicBezTo>
                <a:lnTo>
                  <a:pt x="202382" y="250059"/>
                </a:lnTo>
                <a:cubicBezTo>
                  <a:pt x="206614" y="244002"/>
                  <a:pt x="213605" y="240474"/>
                  <a:pt x="220992" y="240666"/>
                </a:cubicBezTo>
                <a:cubicBezTo>
                  <a:pt x="228379" y="240859"/>
                  <a:pt x="235176" y="244747"/>
                  <a:pt x="239087" y="251017"/>
                </a:cubicBezTo>
                <a:lnTo>
                  <a:pt x="239715" y="252017"/>
                </a:lnTo>
                <a:cubicBezTo>
                  <a:pt x="243614" y="258251"/>
                  <a:pt x="250366" y="262130"/>
                  <a:pt x="257716" y="262357"/>
                </a:cubicBezTo>
                <a:cubicBezTo>
                  <a:pt x="265066" y="262583"/>
                  <a:pt x="272044" y="259128"/>
                  <a:pt x="276320" y="253145"/>
                </a:cubicBezTo>
                <a:lnTo>
                  <a:pt x="276320" y="253145"/>
                </a:lnTo>
                <a:cubicBezTo>
                  <a:pt x="280288" y="247598"/>
                  <a:pt x="286601" y="244201"/>
                  <a:pt x="293417" y="243947"/>
                </a:cubicBezTo>
                <a:cubicBezTo>
                  <a:pt x="300233" y="243692"/>
                  <a:pt x="306782" y="246609"/>
                  <a:pt x="311153" y="251845"/>
                </a:cubicBezTo>
                <a:lnTo>
                  <a:pt x="328612" y="272791"/>
                </a:lnTo>
              </a:path>
            </a:pathLst>
          </a:custGeom>
          <a:noFill/>
          <a:ln w="14287">
            <a:solidFill>
              <a:srgbClr val="484848"/>
            </a:solid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
        <p:nvSpPr>
          <p:cNvPr id="31" name="Rounded Rectangle 21">
            <a:extLst>
              <a:ext uri="{FF2B5EF4-FFF2-40B4-BE49-F238E27FC236}">
                <a16:creationId xmlns:a16="http://schemas.microsoft.com/office/drawing/2014/main" id="{A59980BF-497E-F187-B6FA-6E52A5F7A47F}"/>
              </a:ext>
            </a:extLst>
          </p:cNvPr>
          <p:cNvSpPr/>
          <p:nvPr/>
        </p:nvSpPr>
        <p:spPr>
          <a:xfrm>
            <a:off x="6393943" y="3861068"/>
            <a:ext cx="457777" cy="418283"/>
          </a:xfrm>
          <a:custGeom>
            <a:avLst/>
            <a:gdLst/>
            <a:ahLst/>
            <a:cxnLst/>
            <a:rect l="0" t="0" r="0" b="0"/>
            <a:pathLst>
              <a:path w="332184" h="332184">
                <a:moveTo>
                  <a:pt x="135016" y="65007"/>
                </a:moveTo>
                <a:cubicBezTo>
                  <a:pt x="150008" y="65007"/>
                  <a:pt x="162163" y="52853"/>
                  <a:pt x="162163" y="37861"/>
                </a:cubicBezTo>
                <a:cubicBezTo>
                  <a:pt x="162163" y="22868"/>
                  <a:pt x="150008" y="10715"/>
                  <a:pt x="135016" y="10715"/>
                </a:cubicBezTo>
                <a:cubicBezTo>
                  <a:pt x="120024" y="10715"/>
                  <a:pt x="107870" y="22868"/>
                  <a:pt x="107870" y="37861"/>
                </a:cubicBezTo>
                <a:cubicBezTo>
                  <a:pt x="107870" y="52853"/>
                  <a:pt x="120024" y="65007"/>
                  <a:pt x="135016" y="65007"/>
                </a:cubicBezTo>
                <a:close/>
                <a:moveTo>
                  <a:pt x="37861" y="120729"/>
                </a:moveTo>
                <a:cubicBezTo>
                  <a:pt x="52853" y="120729"/>
                  <a:pt x="65007" y="108575"/>
                  <a:pt x="65007" y="93582"/>
                </a:cubicBezTo>
                <a:cubicBezTo>
                  <a:pt x="65007" y="78590"/>
                  <a:pt x="52853" y="66436"/>
                  <a:pt x="37861" y="66436"/>
                </a:cubicBezTo>
                <a:cubicBezTo>
                  <a:pt x="22868" y="66436"/>
                  <a:pt x="10715" y="78590"/>
                  <a:pt x="10715" y="93582"/>
                </a:cubicBezTo>
                <a:cubicBezTo>
                  <a:pt x="10715" y="108575"/>
                  <a:pt x="22868" y="120729"/>
                  <a:pt x="37861" y="120729"/>
                </a:cubicBezTo>
                <a:close/>
                <a:moveTo>
                  <a:pt x="232171" y="120729"/>
                </a:moveTo>
                <a:cubicBezTo>
                  <a:pt x="247163" y="120729"/>
                  <a:pt x="259318" y="108575"/>
                  <a:pt x="259318" y="93582"/>
                </a:cubicBezTo>
                <a:cubicBezTo>
                  <a:pt x="259318" y="78590"/>
                  <a:pt x="247163" y="66436"/>
                  <a:pt x="232171" y="66436"/>
                </a:cubicBezTo>
                <a:cubicBezTo>
                  <a:pt x="217178" y="66436"/>
                  <a:pt x="205025" y="78590"/>
                  <a:pt x="205025" y="93582"/>
                </a:cubicBezTo>
                <a:cubicBezTo>
                  <a:pt x="205025" y="108575"/>
                  <a:pt x="217178" y="120729"/>
                  <a:pt x="232171" y="120729"/>
                </a:cubicBezTo>
                <a:close/>
                <a:moveTo>
                  <a:pt x="109298" y="219313"/>
                </a:moveTo>
                <a:lnTo>
                  <a:pt x="79295" y="219313"/>
                </a:lnTo>
                <a:cubicBezTo>
                  <a:pt x="67865" y="219313"/>
                  <a:pt x="60721" y="206454"/>
                  <a:pt x="67865" y="196453"/>
                </a:cubicBezTo>
                <a:lnTo>
                  <a:pt x="123586" y="122157"/>
                </a:lnTo>
                <a:cubicBezTo>
                  <a:pt x="129301" y="115014"/>
                  <a:pt x="140731" y="115014"/>
                  <a:pt x="146446" y="122157"/>
                </a:cubicBezTo>
                <a:lnTo>
                  <a:pt x="173593" y="157876"/>
                </a:lnTo>
                <a:moveTo>
                  <a:pt x="332184" y="267890"/>
                </a:moveTo>
                <a:lnTo>
                  <a:pt x="332184" y="236458"/>
                </a:lnTo>
                <a:moveTo>
                  <a:pt x="289321" y="258067"/>
                </a:moveTo>
                <a:lnTo>
                  <a:pt x="289321" y="311596"/>
                </a:lnTo>
                <a:cubicBezTo>
                  <a:pt x="289321" y="311596"/>
                  <a:pt x="267890" y="332184"/>
                  <a:pt x="236458" y="332184"/>
                </a:cubicBezTo>
                <a:cubicBezTo>
                  <a:pt x="205025" y="332184"/>
                  <a:pt x="182165" y="311596"/>
                  <a:pt x="182165" y="311596"/>
                </a:cubicBezTo>
                <a:lnTo>
                  <a:pt x="182165" y="258067"/>
                </a:lnTo>
                <a:moveTo>
                  <a:pt x="0" y="0"/>
                </a:moveTo>
                <a:moveTo>
                  <a:pt x="139302" y="236458"/>
                </a:moveTo>
                <a:lnTo>
                  <a:pt x="235029" y="279320"/>
                </a:lnTo>
                <a:lnTo>
                  <a:pt x="332184" y="236458"/>
                </a:lnTo>
                <a:lnTo>
                  <a:pt x="235029" y="193595"/>
                </a:lnTo>
                <a:close/>
              </a:path>
            </a:pathLst>
          </a:custGeom>
          <a:noFill/>
          <a:ln w="14287">
            <a:solidFill>
              <a:srgbClr val="484848"/>
            </a:solidFill>
          </a:ln>
        </p:spPr>
        <p:txBody>
          <a:bodyPr rtlCol="0" anchor="ctr"/>
          <a:lstStyle/>
          <a:p>
            <a:pPr algn="ctr"/>
            <a:endParaRPr sz="280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6487257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38D6DB2-02A7-89B3-39B8-6EBCFD72A46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26C9D8B-6A95-B53E-3821-B863316677F3}"/>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57B903D0-1C75-A2C2-E3E2-AAE02C6FA5BC}"/>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D548E65-4CAD-FB99-3F3F-D0D1A00603E9}"/>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C7C66653-AFE3-3D6A-71FA-82C24302360F}"/>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CAE1FE5B-7FB4-331E-EE18-07C2754F8393}"/>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7E40AFDA-6824-97F4-4534-6FF589578646}"/>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128062F-464F-BDC1-255E-3A978C25209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EE5A558E-EE5F-C71F-A5E3-B183E8FAB35E}"/>
              </a:ext>
            </a:extLst>
          </p:cNvPr>
          <p:cNvSpPr>
            <a:spLocks noGrp="1"/>
          </p:cNvSpPr>
          <p:nvPr>
            <p:ph type="title"/>
          </p:nvPr>
        </p:nvSpPr>
        <p:spPr>
          <a:xfrm>
            <a:off x="608788" y="280460"/>
            <a:ext cx="10974423" cy="1240485"/>
          </a:xfrm>
        </p:spPr>
        <p:txBody>
          <a:bodyPr>
            <a:normAutofit fontScale="90000"/>
          </a:bodyPr>
          <a:lstStyle/>
          <a:p>
            <a:pPr marL="57150">
              <a:lnSpc>
                <a:spcPct val="110000"/>
              </a:lnSpc>
              <a:spcBef>
                <a:spcPts val="1000"/>
              </a:spcBef>
              <a:spcAft>
                <a:spcPts val="1000"/>
              </a:spcAft>
            </a:pPr>
            <a:r>
              <a:rPr lang="en-US" sz="3600" dirty="0"/>
              <a:t>Shared Regional Air Quality Modelling and Forecasting System</a:t>
            </a:r>
          </a:p>
        </p:txBody>
      </p:sp>
      <p:pic>
        <p:nvPicPr>
          <p:cNvPr id="12" name="Picture 11">
            <a:extLst>
              <a:ext uri="{FF2B5EF4-FFF2-40B4-BE49-F238E27FC236}">
                <a16:creationId xmlns:a16="http://schemas.microsoft.com/office/drawing/2014/main" id="{75E4CFBC-B71E-4336-2850-D6116E256BD9}"/>
              </a:ext>
            </a:extLst>
          </p:cNvPr>
          <p:cNvPicPr>
            <a:picLocks noChangeAspect="1"/>
          </p:cNvPicPr>
          <p:nvPr/>
        </p:nvPicPr>
        <p:blipFill>
          <a:blip r:embed="rId4">
            <a:alphaModFix amt="35000"/>
          </a:blip>
          <a:stretch>
            <a:fillRect/>
          </a:stretch>
        </p:blipFill>
        <p:spPr>
          <a:xfrm>
            <a:off x="10190620" y="4889500"/>
            <a:ext cx="2315705" cy="2315705"/>
          </a:xfrm>
          <a:prstGeom prst="rect">
            <a:avLst/>
          </a:prstGeom>
        </p:spPr>
      </p:pic>
      <p:sp>
        <p:nvSpPr>
          <p:cNvPr id="8" name="Rectangle 1">
            <a:extLst>
              <a:ext uri="{FF2B5EF4-FFF2-40B4-BE49-F238E27FC236}">
                <a16:creationId xmlns:a16="http://schemas.microsoft.com/office/drawing/2014/main" id="{A59837FF-7037-73D5-A257-83A48F625F9E}"/>
              </a:ext>
            </a:extLst>
          </p:cNvPr>
          <p:cNvSpPr>
            <a:spLocks noGrp="1" noChangeArrowheads="1"/>
          </p:cNvSpPr>
          <p:nvPr>
            <p:ph idx="1"/>
          </p:nvPr>
        </p:nvSpPr>
        <p:spPr bwMode="auto">
          <a:xfrm>
            <a:off x="987498" y="1777295"/>
            <a:ext cx="9728127" cy="3616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085850" indent="-400050">
              <a:lnSpc>
                <a:spcPct val="110000"/>
              </a:lnSpc>
              <a:spcBef>
                <a:spcPts val="300"/>
              </a:spcBef>
              <a:spcAft>
                <a:spcPts val="300"/>
              </a:spcAft>
            </a:pPr>
            <a:r>
              <a:rPr lang="en-US" sz="2100" dirty="0"/>
              <a:t>Unified Collaborative Regional Monitoring Data Hub</a:t>
            </a:r>
          </a:p>
          <a:p>
            <a:pPr marL="1085850" indent="-400050">
              <a:lnSpc>
                <a:spcPct val="110000"/>
              </a:lnSpc>
              <a:spcBef>
                <a:spcPts val="300"/>
              </a:spcBef>
              <a:spcAft>
                <a:spcPts val="300"/>
              </a:spcAft>
            </a:pPr>
            <a:r>
              <a:rPr lang="en-US" sz="2100" dirty="0"/>
              <a:t>Shared Regional Modeling &amp; Forecasting Hub</a:t>
            </a:r>
          </a:p>
          <a:p>
            <a:pPr marL="1085850" indent="-400050">
              <a:lnSpc>
                <a:spcPct val="110000"/>
              </a:lnSpc>
              <a:spcBef>
                <a:spcPts val="300"/>
              </a:spcBef>
              <a:spcAft>
                <a:spcPts val="300"/>
              </a:spcAft>
            </a:pPr>
            <a:r>
              <a:rPr lang="en-US" sz="2100" dirty="0"/>
              <a:t>Shared Regional Infrastructure for Advanced Analytics &amp; Decision Support</a:t>
            </a:r>
          </a:p>
          <a:p>
            <a:pPr marL="685800" indent="0">
              <a:lnSpc>
                <a:spcPct val="110000"/>
              </a:lnSpc>
              <a:spcBef>
                <a:spcPts val="300"/>
              </a:spcBef>
              <a:spcAft>
                <a:spcPts val="300"/>
              </a:spcAft>
              <a:buNone/>
            </a:pPr>
            <a:r>
              <a:rPr lang="en-US" sz="800" dirty="0"/>
              <a:t> </a:t>
            </a:r>
          </a:p>
          <a:p>
            <a:pPr marL="342900" indent="0" algn="just">
              <a:lnSpc>
                <a:spcPct val="110000"/>
              </a:lnSpc>
              <a:spcBef>
                <a:spcPts val="300"/>
              </a:spcBef>
              <a:spcAft>
                <a:spcPts val="300"/>
              </a:spcAft>
              <a:buNone/>
            </a:pPr>
            <a:r>
              <a:rPr lang="en-US" sz="900" dirty="0"/>
              <a:t> </a:t>
            </a:r>
            <a:r>
              <a:rPr lang="en-US" sz="2000" dirty="0"/>
              <a:t>If possible, merging existing initiatives to establish a single, comprehensive, and fully operational regional air-quality management system, with shared infrastructure, predictive modelling, and coordinated policy enforcement, would be ideal. If such full consolidation is not feasible or practicable, then a </a:t>
            </a:r>
            <a:r>
              <a:rPr lang="en-US" sz="2000" b="1" dirty="0"/>
              <a:t>collaborative regional air-quality modelling and forecasting framework</a:t>
            </a:r>
            <a:r>
              <a:rPr lang="en-US" sz="2000" dirty="0"/>
              <a:t>, supported by active stakeholder engagement, would still offer significant regional benefits. </a:t>
            </a:r>
          </a:p>
        </p:txBody>
      </p:sp>
    </p:spTree>
    <p:extLst>
      <p:ext uri="{BB962C8B-B14F-4D97-AF65-F5344CB8AC3E}">
        <p14:creationId xmlns:p14="http://schemas.microsoft.com/office/powerpoint/2010/main" val="34651293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38D6DB2-02A7-89B3-39B8-6EBCFD72A46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26C9D8B-6A95-B53E-3821-B863316677F3}"/>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57B903D0-1C75-A2C2-E3E2-AAE02C6FA5BC}"/>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D548E65-4CAD-FB99-3F3F-D0D1A00603E9}"/>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C7C66653-AFE3-3D6A-71FA-82C24302360F}"/>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CAE1FE5B-7FB4-331E-EE18-07C2754F8393}"/>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7E40AFDA-6824-97F4-4534-6FF589578646}"/>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128062F-464F-BDC1-255E-3A978C25209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EE5A558E-EE5F-C71F-A5E3-B183E8FAB35E}"/>
              </a:ext>
            </a:extLst>
          </p:cNvPr>
          <p:cNvSpPr>
            <a:spLocks noGrp="1"/>
          </p:cNvSpPr>
          <p:nvPr>
            <p:ph type="title"/>
          </p:nvPr>
        </p:nvSpPr>
        <p:spPr>
          <a:xfrm>
            <a:off x="608788" y="0"/>
            <a:ext cx="10974423" cy="1240485"/>
          </a:xfrm>
        </p:spPr>
        <p:txBody>
          <a:bodyPr>
            <a:normAutofit/>
          </a:bodyPr>
          <a:lstStyle/>
          <a:p>
            <a:pPr marL="400050" indent="-342900">
              <a:lnSpc>
                <a:spcPct val="110000"/>
              </a:lnSpc>
              <a:spcBef>
                <a:spcPts val="1000"/>
              </a:spcBef>
              <a:spcAft>
                <a:spcPts val="1000"/>
              </a:spcAft>
            </a:pPr>
            <a:r>
              <a:rPr lang="en-US" sz="2800" dirty="0"/>
              <a:t>Collaborative Regional Pollution Control Strategy Development</a:t>
            </a:r>
          </a:p>
        </p:txBody>
      </p:sp>
      <p:sp>
        <p:nvSpPr>
          <p:cNvPr id="8" name="Rectangle 1">
            <a:extLst>
              <a:ext uri="{FF2B5EF4-FFF2-40B4-BE49-F238E27FC236}">
                <a16:creationId xmlns:a16="http://schemas.microsoft.com/office/drawing/2014/main" id="{A59837FF-7037-73D5-A257-83A48F625F9E}"/>
              </a:ext>
            </a:extLst>
          </p:cNvPr>
          <p:cNvSpPr>
            <a:spLocks noGrp="1" noChangeArrowheads="1"/>
          </p:cNvSpPr>
          <p:nvPr>
            <p:ph idx="1"/>
          </p:nvPr>
        </p:nvSpPr>
        <p:spPr bwMode="auto">
          <a:xfrm>
            <a:off x="1247775" y="1196505"/>
            <a:ext cx="9524041" cy="51214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a:buNone/>
            </a:pPr>
            <a:r>
              <a:rPr lang="en-US" sz="2000" b="1" dirty="0">
                <a:latin typeface="Roboto" panose="02000000000000000000" pitchFamily="2" charset="0"/>
                <a:ea typeface="Roboto" panose="02000000000000000000" pitchFamily="2" charset="0"/>
                <a:cs typeface="Roboto" panose="02000000000000000000" pitchFamily="2" charset="0"/>
              </a:rPr>
              <a:t>🌀🔍🤝 Integrated Problem Cycle</a:t>
            </a:r>
          </a:p>
          <a:p>
            <a:pPr marL="0" indent="0" algn="just">
              <a:buNone/>
            </a:pPr>
            <a:r>
              <a:rPr lang="en-US" sz="2000" dirty="0">
                <a:latin typeface="Roboto" panose="02000000000000000000" pitchFamily="2" charset="0"/>
                <a:ea typeface="Roboto" panose="02000000000000000000" pitchFamily="2" charset="0"/>
                <a:cs typeface="Roboto" panose="02000000000000000000" pitchFamily="2" charset="0"/>
              </a:rPr>
              <a:t>Joint approach to problem identification, cause analysis, solution design, and strategic mitigation. </a:t>
            </a:r>
          </a:p>
          <a:p>
            <a:pPr marL="0" indent="0" algn="just">
              <a:buNone/>
            </a:pPr>
            <a:r>
              <a:rPr lang="en-US" sz="1400" dirty="0">
                <a:latin typeface="Roboto" panose="02000000000000000000" pitchFamily="2" charset="0"/>
                <a:ea typeface="Roboto" panose="02000000000000000000" pitchFamily="2" charset="0"/>
                <a:cs typeface="Roboto" panose="02000000000000000000" pitchFamily="2" charset="0"/>
              </a:rPr>
              <a:t> </a:t>
            </a:r>
          </a:p>
          <a:p>
            <a:pPr marL="0" indent="0" algn="just">
              <a:buNone/>
            </a:pPr>
            <a:r>
              <a:rPr lang="en-US" sz="2000" b="1" dirty="0">
                <a:latin typeface="Roboto" panose="02000000000000000000" pitchFamily="2" charset="0"/>
                <a:ea typeface="Roboto" panose="02000000000000000000" pitchFamily="2" charset="0"/>
                <a:cs typeface="Roboto" panose="02000000000000000000" pitchFamily="2" charset="0"/>
              </a:rPr>
              <a:t>🛠️💰⚡ Feasible Emission Control</a:t>
            </a:r>
          </a:p>
          <a:p>
            <a:pPr marL="0" indent="0" algn="just">
              <a:buNone/>
            </a:pPr>
            <a:r>
              <a:rPr lang="en-US" sz="2000" dirty="0">
                <a:latin typeface="Roboto" panose="02000000000000000000" pitchFamily="2" charset="0"/>
                <a:ea typeface="Roboto" panose="02000000000000000000" pitchFamily="2" charset="0"/>
                <a:cs typeface="Roboto" panose="02000000000000000000" pitchFamily="2" charset="0"/>
              </a:rPr>
              <a:t>Enables practical, cost-effective, and technically achievable emission reduction measures through shared successful solutions. </a:t>
            </a:r>
          </a:p>
          <a:p>
            <a:pPr marL="0" indent="0" algn="just">
              <a:buNone/>
            </a:pPr>
            <a:r>
              <a:rPr lang="en-US" sz="1400" dirty="0">
                <a:latin typeface="Roboto" panose="02000000000000000000" pitchFamily="2" charset="0"/>
                <a:ea typeface="Roboto" panose="02000000000000000000" pitchFamily="2" charset="0"/>
                <a:cs typeface="Roboto" panose="02000000000000000000" pitchFamily="2" charset="0"/>
              </a:rPr>
              <a:t> </a:t>
            </a:r>
          </a:p>
          <a:p>
            <a:pPr marL="0" indent="0" algn="just">
              <a:buNone/>
            </a:pPr>
            <a:r>
              <a:rPr lang="en-US" sz="2000" b="1" dirty="0">
                <a:latin typeface="Roboto" panose="02000000000000000000" pitchFamily="2" charset="0"/>
                <a:ea typeface="Roboto" panose="02000000000000000000" pitchFamily="2" charset="0"/>
                <a:cs typeface="Roboto" panose="02000000000000000000" pitchFamily="2" charset="0"/>
              </a:rPr>
              <a:t>🌏📍🎯 Region-Specific Solutions</a:t>
            </a:r>
          </a:p>
          <a:p>
            <a:pPr marL="0" indent="0" algn="just">
              <a:buNone/>
            </a:pPr>
            <a:r>
              <a:rPr lang="en-US" sz="2000" dirty="0">
                <a:latin typeface="Roboto" panose="02000000000000000000" pitchFamily="2" charset="0"/>
                <a:ea typeface="Roboto" panose="02000000000000000000" pitchFamily="2" charset="0"/>
                <a:cs typeface="Roboto" panose="02000000000000000000" pitchFamily="2" charset="0"/>
              </a:rPr>
              <a:t>Supports solutions tailored to local conditions, economic realities, and regional characteristics, ensuring actions are realistic and region-friendly.</a:t>
            </a:r>
          </a:p>
          <a:p>
            <a:pPr marL="0" indent="0" algn="just">
              <a:buNone/>
            </a:pPr>
            <a:r>
              <a:rPr lang="en-US" sz="1400" dirty="0">
                <a:latin typeface="Roboto" panose="02000000000000000000" pitchFamily="2" charset="0"/>
                <a:ea typeface="Roboto" panose="02000000000000000000" pitchFamily="2" charset="0"/>
                <a:cs typeface="Roboto" panose="02000000000000000000" pitchFamily="2" charset="0"/>
              </a:rPr>
              <a:t> </a:t>
            </a:r>
          </a:p>
          <a:p>
            <a:pPr marL="0" indent="0" algn="just">
              <a:buNone/>
            </a:pPr>
            <a:r>
              <a:rPr lang="en-US" sz="2000" b="1" dirty="0">
                <a:latin typeface="Roboto" panose="02000000000000000000" pitchFamily="2" charset="0"/>
                <a:ea typeface="Roboto" panose="02000000000000000000" pitchFamily="2" charset="0"/>
                <a:cs typeface="Roboto" panose="02000000000000000000" pitchFamily="2" charset="0"/>
              </a:rPr>
              <a:t>🔬📚🤝 Shared Research &amp; Evidence Base</a:t>
            </a:r>
          </a:p>
          <a:p>
            <a:pPr marL="0" indent="0" algn="just">
              <a:buNone/>
            </a:pPr>
            <a:r>
              <a:rPr lang="en-US" sz="2000" dirty="0">
                <a:latin typeface="Roboto" panose="02000000000000000000" pitchFamily="2" charset="0"/>
                <a:ea typeface="Roboto" panose="02000000000000000000" pitchFamily="2" charset="0"/>
                <a:cs typeface="Roboto" panose="02000000000000000000" pitchFamily="2" charset="0"/>
              </a:rPr>
              <a:t>Facilitates coordinated studies, investigations, and observations across agencies, sectors, and countries to identify root causes and inform mitigation.</a:t>
            </a:r>
            <a:r>
              <a:rPr lang="en-US" sz="700" dirty="0">
                <a:latin typeface="Roboto" panose="02000000000000000000" pitchFamily="2" charset="0"/>
                <a:ea typeface="Roboto" panose="02000000000000000000" pitchFamily="2" charset="0"/>
                <a:cs typeface="Roboto" panose="02000000000000000000" pitchFamily="2" charset="0"/>
              </a:rPr>
              <a:t> </a:t>
            </a:r>
          </a:p>
          <a:p>
            <a:pPr marL="0" indent="0" algn="just">
              <a:buNone/>
            </a:pPr>
            <a:r>
              <a:rPr lang="en-US" sz="700" dirty="0">
                <a:latin typeface="Roboto" panose="02000000000000000000" pitchFamily="2" charset="0"/>
                <a:ea typeface="Roboto" panose="02000000000000000000" pitchFamily="2" charset="0"/>
                <a:cs typeface="Roboto" panose="02000000000000000000" pitchFamily="2" charset="0"/>
              </a:rPr>
              <a:t> </a:t>
            </a:r>
          </a:p>
        </p:txBody>
      </p:sp>
    </p:spTree>
    <p:extLst>
      <p:ext uri="{BB962C8B-B14F-4D97-AF65-F5344CB8AC3E}">
        <p14:creationId xmlns:p14="http://schemas.microsoft.com/office/powerpoint/2010/main" val="8355079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38D6DB2-02A7-89B3-39B8-6EBCFD72A46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26C9D8B-6A95-B53E-3821-B863316677F3}"/>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57B903D0-1C75-A2C2-E3E2-AAE02C6FA5BC}"/>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D548E65-4CAD-FB99-3F3F-D0D1A00603E9}"/>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C7C66653-AFE3-3D6A-71FA-82C24302360F}"/>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CAE1FE5B-7FB4-331E-EE18-07C2754F8393}"/>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7E40AFDA-6824-97F4-4534-6FF589578646}"/>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128062F-464F-BDC1-255E-3A978C25209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EE5A558E-EE5F-C71F-A5E3-B183E8FAB35E}"/>
              </a:ext>
            </a:extLst>
          </p:cNvPr>
          <p:cNvSpPr>
            <a:spLocks noGrp="1"/>
          </p:cNvSpPr>
          <p:nvPr>
            <p:ph type="title"/>
          </p:nvPr>
        </p:nvSpPr>
        <p:spPr>
          <a:xfrm>
            <a:off x="608786" y="-117739"/>
            <a:ext cx="10974423" cy="1240485"/>
          </a:xfrm>
        </p:spPr>
        <p:txBody>
          <a:bodyPr>
            <a:normAutofit/>
          </a:bodyPr>
          <a:lstStyle/>
          <a:p>
            <a:pPr marL="400050" indent="-342900">
              <a:lnSpc>
                <a:spcPct val="110000"/>
              </a:lnSpc>
              <a:spcBef>
                <a:spcPts val="1000"/>
              </a:spcBef>
              <a:spcAft>
                <a:spcPts val="1000"/>
              </a:spcAft>
            </a:pPr>
            <a:r>
              <a:rPr lang="en-US" sz="2800" dirty="0"/>
              <a:t>Collaborative Regional Pollution Control Strategy Development, cont.</a:t>
            </a:r>
          </a:p>
        </p:txBody>
      </p:sp>
      <p:sp>
        <p:nvSpPr>
          <p:cNvPr id="8" name="Rectangle 1">
            <a:extLst>
              <a:ext uri="{FF2B5EF4-FFF2-40B4-BE49-F238E27FC236}">
                <a16:creationId xmlns:a16="http://schemas.microsoft.com/office/drawing/2014/main" id="{A59837FF-7037-73D5-A257-83A48F625F9E}"/>
              </a:ext>
            </a:extLst>
          </p:cNvPr>
          <p:cNvSpPr>
            <a:spLocks noGrp="1" noChangeArrowheads="1"/>
          </p:cNvSpPr>
          <p:nvPr>
            <p:ph idx="1"/>
          </p:nvPr>
        </p:nvSpPr>
        <p:spPr bwMode="auto">
          <a:xfrm>
            <a:off x="1120551" y="864039"/>
            <a:ext cx="9950891" cy="55035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a:buNone/>
            </a:pPr>
            <a:endParaRPr lang="en-US" sz="700" dirty="0"/>
          </a:p>
          <a:p>
            <a:pPr marL="0" indent="0" algn="just">
              <a:buNone/>
            </a:pPr>
            <a:r>
              <a:rPr lang="en-US" sz="700" dirty="0"/>
              <a:t> </a:t>
            </a:r>
            <a:r>
              <a:rPr lang="en-US" sz="2000" b="1" dirty="0"/>
              <a:t>📈⚖️🏗️ Balanced Development</a:t>
            </a:r>
          </a:p>
          <a:p>
            <a:pPr marL="0" indent="0" algn="just">
              <a:buNone/>
            </a:pPr>
            <a:r>
              <a:rPr lang="en-US" sz="1900" dirty="0"/>
              <a:t>Reduce emissions while minimizing negative impacts on economic growth, essential development activities, and regional priorities.</a:t>
            </a:r>
          </a:p>
          <a:p>
            <a:pPr marL="0" indent="0" algn="just">
              <a:buNone/>
            </a:pPr>
            <a:r>
              <a:rPr lang="en-US" sz="1050" dirty="0"/>
              <a:t> </a:t>
            </a:r>
          </a:p>
          <a:p>
            <a:pPr marL="0" indent="0" algn="just">
              <a:buNone/>
            </a:pPr>
            <a:r>
              <a:rPr lang="en-US" sz="2000" b="1" dirty="0"/>
              <a:t>📊📑✔️ Evidence &amp; Result-Based Decision-Making</a:t>
            </a:r>
          </a:p>
          <a:p>
            <a:pPr marL="0" indent="0" algn="just">
              <a:buNone/>
            </a:pPr>
            <a:r>
              <a:rPr lang="en-US" sz="1900" dirty="0"/>
              <a:t>Enables decisions supported by best-practice exchanges, integrated data, research outputs, and measurable results, improving effectiveness and accountability.</a:t>
            </a:r>
          </a:p>
          <a:p>
            <a:pPr marL="0" indent="0" algn="just">
              <a:buNone/>
            </a:pPr>
            <a:r>
              <a:rPr lang="en-US" sz="1050" dirty="0"/>
              <a:t> </a:t>
            </a:r>
          </a:p>
          <a:p>
            <a:pPr marL="0" indent="0" algn="just">
              <a:buNone/>
            </a:pPr>
            <a:r>
              <a:rPr lang="en-US" sz="2000" b="1" dirty="0"/>
              <a:t>🔧📈💲 Low-cost + high-quality validation + innovation </a:t>
            </a:r>
          </a:p>
          <a:p>
            <a:pPr marL="0" indent="0" algn="just">
              <a:buNone/>
            </a:pPr>
            <a:r>
              <a:rPr lang="en-US" sz="1900" dirty="0"/>
              <a:t>Use, promote, introduce or innovate affordable devices, technologies, and methods, combined with novel calibration, correction, validation, and verification approaches (e.g. with machine-learning / AI), to deliver highly accurate and locally relevant data, even for very low cost. </a:t>
            </a:r>
          </a:p>
          <a:p>
            <a:pPr marL="0" indent="0" algn="just">
              <a:buNone/>
            </a:pPr>
            <a:r>
              <a:rPr lang="en-US" sz="1050" dirty="0"/>
              <a:t> </a:t>
            </a:r>
          </a:p>
          <a:p>
            <a:pPr marL="0" indent="0" algn="just">
              <a:buNone/>
            </a:pPr>
            <a:r>
              <a:rPr lang="en-US" sz="2000" b="1" dirty="0"/>
              <a:t>🌬️🌐🔗 Tackling Local &amp; Transboundary Pollution</a:t>
            </a:r>
          </a:p>
          <a:p>
            <a:pPr marL="0" indent="0" algn="just">
              <a:buNone/>
            </a:pPr>
            <a:r>
              <a:rPr lang="en-US" sz="1900" dirty="0"/>
              <a:t>Enhances collective capacity to identify causes, diagnose regional problems, and develop practical, economical, and feasible solutions through shared ideas, coordinated action, and strengthened collaboration. </a:t>
            </a:r>
            <a:endParaRPr lang="en-US" sz="1900" b="1" dirty="0"/>
          </a:p>
          <a:p>
            <a:pPr marL="114300" indent="0" algn="just">
              <a:lnSpc>
                <a:spcPct val="110000"/>
              </a:lnSpc>
              <a:spcBef>
                <a:spcPts val="300"/>
              </a:spcBef>
              <a:spcAft>
                <a:spcPts val="300"/>
              </a:spcAft>
              <a:buNone/>
            </a:pPr>
            <a:r>
              <a:rPr lang="en-US" sz="300" b="1" dirty="0"/>
              <a:t> </a:t>
            </a:r>
          </a:p>
        </p:txBody>
      </p:sp>
    </p:spTree>
    <p:extLst>
      <p:ext uri="{BB962C8B-B14F-4D97-AF65-F5344CB8AC3E}">
        <p14:creationId xmlns:p14="http://schemas.microsoft.com/office/powerpoint/2010/main" val="32915350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38D6DB2-02A7-89B3-39B8-6EBCFD72A46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26C9D8B-6A95-B53E-3821-B863316677F3}"/>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57B903D0-1C75-A2C2-E3E2-AAE02C6FA5BC}"/>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D548E65-4CAD-FB99-3F3F-D0D1A00603E9}"/>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C7C66653-AFE3-3D6A-71FA-82C24302360F}"/>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CAE1FE5B-7FB4-331E-EE18-07C2754F8393}"/>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7E40AFDA-6824-97F4-4534-6FF589578646}"/>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128062F-464F-BDC1-255E-3A978C25209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EE5A558E-EE5F-C71F-A5E3-B183E8FAB35E}"/>
              </a:ext>
            </a:extLst>
          </p:cNvPr>
          <p:cNvSpPr>
            <a:spLocks noGrp="1"/>
          </p:cNvSpPr>
          <p:nvPr>
            <p:ph type="title"/>
          </p:nvPr>
        </p:nvSpPr>
        <p:spPr>
          <a:xfrm>
            <a:off x="321242" y="69771"/>
            <a:ext cx="5956725" cy="1197354"/>
          </a:xfrm>
        </p:spPr>
        <p:txBody>
          <a:bodyPr>
            <a:normAutofit/>
          </a:bodyPr>
          <a:lstStyle/>
          <a:p>
            <a:pPr algn="l"/>
            <a:r>
              <a:rPr lang="en-US" sz="2800" dirty="0"/>
              <a:t>Central Environmental Authority (CEA) </a:t>
            </a:r>
            <a:br>
              <a:rPr lang="en-US" sz="2800" dirty="0"/>
            </a:br>
            <a:r>
              <a:rPr lang="en-US" sz="2800" dirty="0"/>
              <a:t>Sri Lanka</a:t>
            </a:r>
            <a:endParaRPr lang="en-US" sz="2800" dirty="0">
              <a:ea typeface="Calibri"/>
              <a:cs typeface="Calibri"/>
            </a:endParaRPr>
          </a:p>
        </p:txBody>
      </p:sp>
      <p:sp>
        <p:nvSpPr>
          <p:cNvPr id="80" name="Content Placeholder 28">
            <a:extLst>
              <a:ext uri="{FF2B5EF4-FFF2-40B4-BE49-F238E27FC236}">
                <a16:creationId xmlns:a16="http://schemas.microsoft.com/office/drawing/2014/main" id="{F356899D-86E9-2409-42F5-6CADBF32E893}"/>
              </a:ext>
            </a:extLst>
          </p:cNvPr>
          <p:cNvSpPr>
            <a:spLocks noGrp="1"/>
          </p:cNvSpPr>
          <p:nvPr>
            <p:ph idx="1"/>
          </p:nvPr>
        </p:nvSpPr>
        <p:spPr>
          <a:xfrm>
            <a:off x="1384523" y="4435329"/>
            <a:ext cx="7202621" cy="1918912"/>
          </a:xfrm>
        </p:spPr>
        <p:txBody>
          <a:bodyPr vert="horz" lIns="91440" tIns="45720" rIns="91440" bIns="45720" rtlCol="0" anchor="t">
            <a:noAutofit/>
          </a:bodyPr>
          <a:lstStyle/>
          <a:p>
            <a:pPr marL="0" indent="0" algn="just">
              <a:spcBef>
                <a:spcPts val="1000"/>
              </a:spcBef>
              <a:buNone/>
            </a:pPr>
            <a:r>
              <a:rPr lang="en-US" sz="1400" b="1" dirty="0">
                <a:ea typeface="+mn-lt"/>
                <a:cs typeface="+mn-lt"/>
              </a:rPr>
              <a:t>About </a:t>
            </a:r>
            <a:endParaRPr lang="en-US" sz="1600" dirty="0">
              <a:ea typeface="+mn-lt"/>
              <a:cs typeface="+mn-lt"/>
            </a:endParaRPr>
          </a:p>
          <a:p>
            <a:pPr marL="0" indent="0" algn="just">
              <a:spcBef>
                <a:spcPts val="1000"/>
              </a:spcBef>
              <a:buNone/>
            </a:pPr>
            <a:r>
              <a:rPr lang="en-US" sz="1400" dirty="0">
                <a:ea typeface="+mn-lt"/>
                <a:cs typeface="+mn-lt"/>
              </a:rPr>
              <a:t>Central Environmental Authority (CEA) was established on 12th August 1981, under the provision of the National Environmental Act No:47 of 1980. The Ministry of Environment which was established in December 2001 has the overall responsibility in the affairs of the CEA with the objective of integrating environmental considerations into the development process of the country. The CEA was given wider regulatory powers under the National Environment (Amendment ) Acts No:56 of 1988 and No:53 of 2000. </a:t>
            </a:r>
            <a:endParaRPr lang="en-US" sz="1600">
              <a:ea typeface="+mn-lt"/>
              <a:cs typeface="+mn-lt"/>
            </a:endParaRPr>
          </a:p>
          <a:p>
            <a:pPr marL="0" indent="0" algn="just">
              <a:spcBef>
                <a:spcPts val="1000"/>
              </a:spcBef>
              <a:buNone/>
            </a:pPr>
            <a:r>
              <a:rPr lang="en-US" sz="1400" dirty="0">
                <a:ea typeface="+mn-lt"/>
                <a:cs typeface="+mn-lt"/>
                <a:hlinkClick r:id="rId4"/>
              </a:rPr>
              <a:t>https://cea.lk/web/en/about-us</a:t>
            </a:r>
            <a:endParaRPr lang="en-US">
              <a:ea typeface="+mn-lt"/>
              <a:cs typeface="+mn-lt"/>
            </a:endParaRPr>
          </a:p>
        </p:txBody>
      </p:sp>
      <p:grpSp>
        <p:nvGrpSpPr>
          <p:cNvPr id="579" name="Group 578">
            <a:extLst>
              <a:ext uri="{FF2B5EF4-FFF2-40B4-BE49-F238E27FC236}">
                <a16:creationId xmlns:a16="http://schemas.microsoft.com/office/drawing/2014/main" id="{3C599FE4-9285-0944-8F1D-549E459731C2}"/>
              </a:ext>
            </a:extLst>
          </p:cNvPr>
          <p:cNvGrpSpPr/>
          <p:nvPr/>
        </p:nvGrpSpPr>
        <p:grpSpPr>
          <a:xfrm>
            <a:off x="7001775" y="2750387"/>
            <a:ext cx="4169433" cy="2449904"/>
            <a:chOff x="3810000" y="1600200"/>
            <a:chExt cx="4572000" cy="3657600"/>
          </a:xfrm>
        </p:grpSpPr>
        <p:graphicFrame>
          <p:nvGraphicFramePr>
            <p:cNvPr id="5" name="Diagram 4">
              <a:extLst>
                <a:ext uri="{FF2B5EF4-FFF2-40B4-BE49-F238E27FC236}">
                  <a16:creationId xmlns:a16="http://schemas.microsoft.com/office/drawing/2014/main" id="{18BF8494-5402-0B9B-B21B-9B1B081EAF8F}"/>
                </a:ext>
              </a:extLst>
            </p:cNvPr>
            <p:cNvGraphicFramePr/>
            <p:nvPr>
              <p:extLst>
                <p:ext uri="{D42A27DB-BD31-4B8C-83A1-F6EECF244321}">
                  <p14:modId xmlns:p14="http://schemas.microsoft.com/office/powerpoint/2010/main" val="2262571063"/>
                </p:ext>
              </p:extLst>
            </p:nvPr>
          </p:nvGraphicFramePr>
          <p:xfrm>
            <a:off x="3810000" y="1600200"/>
            <a:ext cx="4572000" cy="36576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cxnSp>
          <p:nvCxnSpPr>
            <p:cNvPr id="578" name="Straight Arrow Connector 577">
              <a:extLst>
                <a:ext uri="{FF2B5EF4-FFF2-40B4-BE49-F238E27FC236}">
                  <a16:creationId xmlns:a16="http://schemas.microsoft.com/office/drawing/2014/main" id="{FBA603CD-291C-2E3D-A80B-117599BC1418}"/>
                </a:ext>
              </a:extLst>
            </p:cNvPr>
            <p:cNvCxnSpPr/>
            <p:nvPr/>
          </p:nvCxnSpPr>
          <p:spPr>
            <a:xfrm>
              <a:off x="5902624" y="3190048"/>
              <a:ext cx="402794" cy="45959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pic>
        <p:nvPicPr>
          <p:cNvPr id="640" name="Picture 639" descr="vision mission new">
            <a:extLst>
              <a:ext uri="{FF2B5EF4-FFF2-40B4-BE49-F238E27FC236}">
                <a16:creationId xmlns:a16="http://schemas.microsoft.com/office/drawing/2014/main" id="{6782C832-B5AB-D5C0-3B48-ACC9CB76B13E}"/>
              </a:ext>
            </a:extLst>
          </p:cNvPr>
          <p:cNvPicPr>
            <a:picLocks noChangeAspect="1"/>
          </p:cNvPicPr>
          <p:nvPr/>
        </p:nvPicPr>
        <p:blipFill>
          <a:blip r:embed="rId10"/>
          <a:stretch>
            <a:fillRect/>
          </a:stretch>
        </p:blipFill>
        <p:spPr>
          <a:xfrm>
            <a:off x="1388852" y="1191119"/>
            <a:ext cx="5158595" cy="3383080"/>
          </a:xfrm>
          <a:prstGeom prst="rect">
            <a:avLst/>
          </a:prstGeom>
        </p:spPr>
      </p:pic>
      <p:pic>
        <p:nvPicPr>
          <p:cNvPr id="655" name="Picture 654" descr="A black background with yellow writing&#10;&#10;AI-generated content may be incorrect.">
            <a:extLst>
              <a:ext uri="{FF2B5EF4-FFF2-40B4-BE49-F238E27FC236}">
                <a16:creationId xmlns:a16="http://schemas.microsoft.com/office/drawing/2014/main" id="{0ACC6EC9-4F68-C06A-38D1-0644B7CD12FF}"/>
              </a:ext>
            </a:extLst>
          </p:cNvPr>
          <p:cNvPicPr>
            <a:picLocks noChangeAspect="1"/>
          </p:cNvPicPr>
          <p:nvPr/>
        </p:nvPicPr>
        <p:blipFill>
          <a:blip r:embed="rId11"/>
          <a:stretch>
            <a:fillRect/>
          </a:stretch>
        </p:blipFill>
        <p:spPr>
          <a:xfrm>
            <a:off x="6642339" y="549215"/>
            <a:ext cx="4890037" cy="1287067"/>
          </a:xfrm>
          <a:prstGeom prst="rect">
            <a:avLst/>
          </a:prstGeom>
        </p:spPr>
      </p:pic>
    </p:spTree>
    <p:extLst>
      <p:ext uri="{BB962C8B-B14F-4D97-AF65-F5344CB8AC3E}">
        <p14:creationId xmlns:p14="http://schemas.microsoft.com/office/powerpoint/2010/main" val="16913847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96F4CB33-D4CC-3D60-AF15-5AB3375FBE5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7EAD40A6-B1BF-E65F-807A-4AE5EF65C7D4}"/>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78C87230-7A3A-E35F-D2A6-7181E9111081}"/>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lIns="91440" tIns="45720" rIns="91440" bIns="45720" anchor="t"/>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a:p>
              <a:pPr defTabSz="609630">
                <a:defRPr/>
              </a:pPr>
              <a:r>
                <a:rPr lang="en-US" sz="1200" dirty="0">
                  <a:solidFill>
                    <a:prstClr val="black"/>
                  </a:solidFill>
                  <a:latin typeface="Calibri"/>
                  <a:ea typeface="Calibri"/>
                  <a:cs typeface="Calibri"/>
                </a:rPr>
                <a:t>, </a:t>
              </a:r>
            </a:p>
          </p:txBody>
        </p:sp>
        <p:sp>
          <p:nvSpPr>
            <p:cNvPr id="4" name="TextBox 4">
              <a:extLst>
                <a:ext uri="{FF2B5EF4-FFF2-40B4-BE49-F238E27FC236}">
                  <a16:creationId xmlns:a16="http://schemas.microsoft.com/office/drawing/2014/main" id="{84425058-12E3-D62C-2B13-D32D7738AEF8}"/>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55B3046B-DB92-FEF9-9E47-222736F19D75}"/>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378A58D5-A94C-ADE2-E8F7-EE0649D095F5}"/>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3AD8E025-7C56-6C3D-6DF7-1C6CBF2F59F9}"/>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AD1E24A-9E71-F44C-F4FA-96E9A3C17A20}"/>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B07DAD3A-6CC4-4AE5-3D26-B74FB1AE6A6C}"/>
              </a:ext>
            </a:extLst>
          </p:cNvPr>
          <p:cNvSpPr>
            <a:spLocks noGrp="1"/>
          </p:cNvSpPr>
          <p:nvPr>
            <p:ph type="title"/>
          </p:nvPr>
        </p:nvSpPr>
        <p:spPr>
          <a:xfrm>
            <a:off x="738182" y="557998"/>
            <a:ext cx="10586235" cy="1312371"/>
          </a:xfrm>
        </p:spPr>
        <p:txBody>
          <a:bodyPr>
            <a:normAutofit/>
          </a:bodyPr>
          <a:lstStyle/>
          <a:p>
            <a:pPr marL="285750" algn="l">
              <a:lnSpc>
                <a:spcPct val="110000"/>
              </a:lnSpc>
              <a:spcBef>
                <a:spcPts val="1000"/>
              </a:spcBef>
              <a:spcAft>
                <a:spcPts val="1000"/>
              </a:spcAft>
            </a:pPr>
            <a:r>
              <a:rPr lang="en-US" sz="3000" dirty="0">
                <a:latin typeface="Roboto"/>
                <a:ea typeface="Calibri"/>
                <a:cs typeface="Calibri"/>
              </a:rPr>
              <a:t>PS. More Things!... </a:t>
            </a:r>
            <a:br>
              <a:rPr lang="en-US" sz="3000" dirty="0">
                <a:latin typeface="Roboto"/>
                <a:ea typeface="Calibri"/>
                <a:cs typeface="Calibri"/>
              </a:rPr>
            </a:br>
            <a:r>
              <a:rPr lang="en-US" sz="3000" b="1" dirty="0">
                <a:latin typeface="Roboto"/>
                <a:ea typeface="Calibri"/>
                <a:cs typeface="Calibri"/>
              </a:rPr>
              <a:t>Data Capturing, Presenting, Interpretation </a:t>
            </a:r>
            <a:r>
              <a:rPr lang="en-US" sz="3000" b="1" dirty="0">
                <a:latin typeface="Roboto"/>
                <a:ea typeface="Roboto"/>
                <a:cs typeface="Roboto"/>
              </a:rPr>
              <a:t>Concerns</a:t>
            </a:r>
            <a:endParaRPr lang="en-US" sz="3000" dirty="0">
              <a:latin typeface="Roboto"/>
              <a:ea typeface="Calibri"/>
              <a:cs typeface="Calibri"/>
            </a:endParaRPr>
          </a:p>
        </p:txBody>
      </p:sp>
      <p:sp>
        <p:nvSpPr>
          <p:cNvPr id="8" name="Rectangle 1">
            <a:extLst>
              <a:ext uri="{FF2B5EF4-FFF2-40B4-BE49-F238E27FC236}">
                <a16:creationId xmlns:a16="http://schemas.microsoft.com/office/drawing/2014/main" id="{7B0ECEAD-0257-CD9A-4156-554330A3D701}"/>
              </a:ext>
            </a:extLst>
          </p:cNvPr>
          <p:cNvSpPr>
            <a:spLocks noGrp="1" noChangeArrowheads="1"/>
          </p:cNvSpPr>
          <p:nvPr>
            <p:ph idx="1"/>
          </p:nvPr>
        </p:nvSpPr>
        <p:spPr bwMode="auto">
          <a:xfrm>
            <a:off x="1321834" y="1872365"/>
            <a:ext cx="10008401" cy="4755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a:buNone/>
            </a:pPr>
            <a:r>
              <a:rPr lang="en-US" sz="2000" b="1" dirty="0">
                <a:ea typeface="Calibri"/>
                <a:cs typeface="Calibri"/>
              </a:rPr>
              <a:t>A Common Standard, Practices or Guideline or Considerations : </a:t>
            </a:r>
            <a:endParaRPr lang="en-US" sz="2000" dirty="0">
              <a:ea typeface="Calibri"/>
              <a:cs typeface="Calibri"/>
            </a:endParaRPr>
          </a:p>
          <a:p>
            <a:pPr marL="342900" indent="-342900">
              <a:spcBef>
                <a:spcPts val="20"/>
              </a:spcBef>
            </a:pPr>
            <a:r>
              <a:rPr lang="en-US" sz="2000" b="1" dirty="0">
                <a:ea typeface="Calibri"/>
                <a:cs typeface="Calibri"/>
              </a:rPr>
              <a:t>Data Capturing Device/Technology (When doing temporal &amp; special comparisons) </a:t>
            </a:r>
            <a:endParaRPr lang="en-US" sz="2000" dirty="0">
              <a:ea typeface="Calibri"/>
              <a:cs typeface="Calibri"/>
            </a:endParaRPr>
          </a:p>
          <a:p>
            <a:pPr marL="629920" lvl="1" indent="-233045">
              <a:spcBef>
                <a:spcPts val="20"/>
              </a:spcBef>
              <a:buFont typeface="Courier New" pitchFamily="34" charset="0"/>
              <a:buChar char="o"/>
            </a:pPr>
            <a:r>
              <a:rPr lang="en-US" sz="1800" b="1" dirty="0">
                <a:ea typeface="Calibri"/>
                <a:cs typeface="Calibri"/>
              </a:rPr>
              <a:t>For PM: Gravimetric, Beta-Attenuation, Optical-Scattering, Particle-Counting ...</a:t>
            </a:r>
            <a:endParaRPr lang="en-US" dirty="0"/>
          </a:p>
          <a:p>
            <a:pPr marL="342900" indent="-342900" algn="just"/>
            <a:r>
              <a:rPr lang="en-US" sz="2000" b="1" dirty="0">
                <a:ea typeface="Calibri"/>
                <a:cs typeface="Calibri"/>
              </a:rPr>
              <a:t>Pollution Control Cost vs Benefit Assessment (Accuracy, Public Awareness)</a:t>
            </a:r>
          </a:p>
          <a:p>
            <a:pPr marL="629920" lvl="1" indent="-233045" algn="just"/>
            <a:r>
              <a:rPr lang="en-US" sz="1750" b="1" dirty="0">
                <a:ea typeface="Calibri"/>
                <a:cs typeface="Calibri"/>
              </a:rPr>
              <a:t>Convincing the public &amp; governments. Long-term</a:t>
            </a:r>
            <a:r>
              <a:rPr lang="en-US" sz="1750" b="1">
                <a:ea typeface="Calibri"/>
                <a:cs typeface="Calibri"/>
              </a:rPr>
              <a:t> benefits, assessments with accurate information.</a:t>
            </a:r>
            <a:endParaRPr lang="en-US"/>
          </a:p>
          <a:p>
            <a:pPr marL="342900" indent="-342900" algn="just"/>
            <a:r>
              <a:rPr lang="en-US" sz="2000" b="1" dirty="0">
                <a:ea typeface="Calibri"/>
                <a:cs typeface="Calibri"/>
              </a:rPr>
              <a:t>Averaging </a:t>
            </a:r>
            <a:endParaRPr lang="en-US" sz="2100" dirty="0">
              <a:ea typeface="Calibri"/>
              <a:cs typeface="Calibri"/>
            </a:endParaRPr>
          </a:p>
          <a:p>
            <a:pPr marL="629920" lvl="1" indent="-233045" algn="just"/>
            <a:r>
              <a:rPr lang="en-US" sz="1750" b="1" dirty="0">
                <a:ea typeface="Calibri"/>
                <a:cs typeface="Calibri"/>
              </a:rPr>
              <a:t>Data Completeness/Availability</a:t>
            </a:r>
            <a:endParaRPr lang="en-US" sz="1750">
              <a:ea typeface="Calibri"/>
              <a:cs typeface="Calibri"/>
            </a:endParaRPr>
          </a:p>
          <a:p>
            <a:pPr marL="629920" lvl="1" indent="-233045" algn="just"/>
            <a:r>
              <a:rPr lang="en-US" sz="1750" b="1" dirty="0">
                <a:ea typeface="Calibri"/>
                <a:cs typeface="Calibri"/>
              </a:rPr>
              <a:t>Averaging Methodology/Approach</a:t>
            </a:r>
          </a:p>
          <a:p>
            <a:pPr marL="342900" indent="-342900" algn="just"/>
            <a:r>
              <a:rPr lang="en-US" sz="2000" b="1" dirty="0">
                <a:ea typeface="Calibri"/>
                <a:cs typeface="Calibri"/>
              </a:rPr>
              <a:t>Uncertainty </a:t>
            </a:r>
          </a:p>
          <a:p>
            <a:pPr marL="342900" indent="-342900" algn="just"/>
            <a:r>
              <a:rPr lang="en-US" sz="2000" b="1" dirty="0">
                <a:ea typeface="Calibri"/>
                <a:cs typeface="Calibri"/>
              </a:rPr>
              <a:t>Composition (For PM) </a:t>
            </a:r>
          </a:p>
          <a:p>
            <a:pPr marL="629920" lvl="1" indent="-233045" algn="just"/>
            <a:r>
              <a:rPr lang="en-US" sz="1750" b="1" dirty="0">
                <a:ea typeface="Calibri"/>
                <a:cs typeface="Calibri"/>
              </a:rPr>
              <a:t>Particle Type </a:t>
            </a:r>
          </a:p>
          <a:p>
            <a:pPr marL="629920" lvl="1" indent="-233045" algn="just"/>
            <a:r>
              <a:rPr lang="en-US" sz="1750" b="1" dirty="0">
                <a:ea typeface="Calibri"/>
                <a:cs typeface="Calibri"/>
              </a:rPr>
              <a:t>Size Distribution</a:t>
            </a:r>
          </a:p>
          <a:p>
            <a:pPr marL="342900" indent="-342900">
              <a:spcBef>
                <a:spcPts val="20"/>
              </a:spcBef>
            </a:pPr>
            <a:endParaRPr lang="en-US" sz="2000" b="1" dirty="0">
              <a:ea typeface="Calibri"/>
              <a:cs typeface="Calibri"/>
            </a:endParaRPr>
          </a:p>
          <a:p>
            <a:pPr marL="342900" indent="-342900" algn="just"/>
            <a:endParaRPr lang="en-US" sz="2000" b="1" dirty="0">
              <a:ea typeface="Calibri"/>
              <a:cs typeface="Calibri"/>
            </a:endParaRPr>
          </a:p>
        </p:txBody>
      </p:sp>
    </p:spTree>
    <p:extLst>
      <p:ext uri="{BB962C8B-B14F-4D97-AF65-F5344CB8AC3E}">
        <p14:creationId xmlns:p14="http://schemas.microsoft.com/office/powerpoint/2010/main" val="338100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3FBDC37-8B86-EC75-483F-F6FEF71EBD1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BF09DF4-20AA-270F-00EF-CAC97205CDB6}"/>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49758CF0-94A9-9F4A-DA60-1C170D4522E6}"/>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A76AF0A8-F86C-D482-69EE-FD3D9324BDDF}"/>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DC2CC7C1-FB7B-57D4-B37D-33A35C636616}"/>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A27E3A4E-4B47-82F0-AF73-757D9CB8985C}"/>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CBF6372B-B59A-B5C2-7378-6EC97FF2D62D}"/>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975C7C4-ABBA-8FC0-D383-B9A5B5F062C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09F5D71A-11A2-3191-131C-85BC2A038FE2}"/>
              </a:ext>
            </a:extLst>
          </p:cNvPr>
          <p:cNvSpPr>
            <a:spLocks noGrp="1"/>
          </p:cNvSpPr>
          <p:nvPr>
            <p:ph type="title"/>
          </p:nvPr>
        </p:nvSpPr>
        <p:spPr>
          <a:xfrm>
            <a:off x="608788" y="134099"/>
            <a:ext cx="10974423" cy="1076832"/>
          </a:xfrm>
        </p:spPr>
        <p:txBody>
          <a:bodyPr>
            <a:normAutofit/>
          </a:bodyPr>
          <a:lstStyle/>
          <a:p>
            <a:r>
              <a:rPr lang="en-US" sz="3200" b="1" dirty="0"/>
              <a:t>Closing Notes: Sri Lanka’s Contribution &amp; Call to Action</a:t>
            </a:r>
            <a:endParaRPr lang="en-US" sz="3200" dirty="0">
              <a:latin typeface="Roboto" panose="02000000000000000000" pitchFamily="2" charset="0"/>
              <a:ea typeface="Roboto" panose="02000000000000000000" pitchFamily="2" charset="0"/>
              <a:cs typeface="Roboto" panose="02000000000000000000" pitchFamily="2" charset="0"/>
            </a:endParaRPr>
          </a:p>
        </p:txBody>
      </p:sp>
      <p:sp>
        <p:nvSpPr>
          <p:cNvPr id="80" name="Content Placeholder 28">
            <a:extLst>
              <a:ext uri="{FF2B5EF4-FFF2-40B4-BE49-F238E27FC236}">
                <a16:creationId xmlns:a16="http://schemas.microsoft.com/office/drawing/2014/main" id="{0BC7FF49-33BF-9558-A25B-F15ECA2B89E8}"/>
              </a:ext>
            </a:extLst>
          </p:cNvPr>
          <p:cNvSpPr>
            <a:spLocks noGrp="1"/>
          </p:cNvSpPr>
          <p:nvPr>
            <p:ph idx="1"/>
          </p:nvPr>
        </p:nvSpPr>
        <p:spPr>
          <a:xfrm>
            <a:off x="1356628" y="1258556"/>
            <a:ext cx="9478739" cy="5313397"/>
          </a:xfrm>
        </p:spPr>
        <p:txBody>
          <a:bodyPr>
            <a:normAutofit lnSpcReduction="10000"/>
          </a:bodyPr>
          <a:lstStyle/>
          <a:p>
            <a:r>
              <a:rPr lang="en-US" sz="2000" b="1" dirty="0"/>
              <a:t>Sri Lanka’s Contribution (Current &amp; Potential)</a:t>
            </a:r>
            <a:endParaRPr lang="en-US" sz="2000" dirty="0"/>
          </a:p>
          <a:p>
            <a:pPr marL="914400" lvl="1" indent="-171450">
              <a:buNone/>
            </a:pPr>
            <a:r>
              <a:rPr lang="en-US" sz="1800" dirty="0"/>
              <a:t>🌐 	Sharing air quality monitoring data </a:t>
            </a:r>
          </a:p>
          <a:p>
            <a:pPr marL="914400" lvl="1" indent="-171450">
              <a:buNone/>
            </a:pPr>
            <a:r>
              <a:rPr lang="en-US" sz="1800" dirty="0"/>
              <a:t>🔬 	Participating in regional research </a:t>
            </a:r>
          </a:p>
          <a:p>
            <a:pPr marL="914400" lvl="1" indent="-171450">
              <a:buNone/>
            </a:pPr>
            <a:r>
              <a:rPr lang="en-US" sz="1800" dirty="0"/>
              <a:t>📣 	Conducting awareness campaigns &amp; regulatory revisions </a:t>
            </a:r>
          </a:p>
          <a:p>
            <a:pPr marL="914400" lvl="1" indent="-171450">
              <a:buNone/>
            </a:pPr>
            <a:r>
              <a:rPr lang="en-US" sz="1800" dirty="0"/>
              <a:t>📊 	Supporting regional modeling</a:t>
            </a:r>
          </a:p>
          <a:p>
            <a:pPr marL="914400" lvl="1" indent="-171450">
              <a:buNone/>
            </a:pPr>
            <a:r>
              <a:rPr lang="en-US" sz="1800" dirty="0"/>
              <a:t>🤝 	Attending collaborative workshops &amp; technical exchanges</a:t>
            </a:r>
          </a:p>
          <a:p>
            <a:pPr marL="914400" lvl="1" indent="-171450">
              <a:buNone/>
            </a:pPr>
            <a:r>
              <a:rPr lang="en-US" sz="1800" dirty="0"/>
              <a:t>🎓	Capacity building / training programs </a:t>
            </a:r>
          </a:p>
          <a:p>
            <a:pPr marL="914400" lvl="1" indent="-171450">
              <a:buNone/>
            </a:pPr>
            <a:r>
              <a:rPr lang="en-US" sz="1800" dirty="0"/>
              <a:t>💡  	Promoting clean energy adoption</a:t>
            </a:r>
          </a:p>
          <a:p>
            <a:pPr marL="0" indent="0">
              <a:buNone/>
            </a:pPr>
            <a:endParaRPr lang="en-US" sz="1100" b="1" dirty="0"/>
          </a:p>
          <a:p>
            <a:r>
              <a:rPr lang="en-US" sz="2000" b="1" dirty="0"/>
              <a:t>Closing / Call to Action</a:t>
            </a:r>
            <a:endParaRPr lang="en-US" sz="2000" dirty="0"/>
          </a:p>
          <a:p>
            <a:pPr marL="914400" lvl="1" indent="-228600">
              <a:buNone/>
            </a:pPr>
            <a:r>
              <a:rPr lang="en-US" sz="1900" dirty="0"/>
              <a:t>🤝 	Strengthen regional partnerships for shared data &amp; interventions</a:t>
            </a:r>
          </a:p>
          <a:p>
            <a:pPr marL="914400" lvl="1" indent="-228600">
              <a:buNone/>
            </a:pPr>
            <a:r>
              <a:rPr lang="en-US" sz="1900" dirty="0"/>
              <a:t>🔬 	Implement science-based, context-appropriate solutions</a:t>
            </a:r>
          </a:p>
          <a:p>
            <a:pPr marL="914400" lvl="1" indent="-228600">
              <a:buNone/>
            </a:pPr>
            <a:r>
              <a:rPr lang="en-US" sz="1900" dirty="0"/>
              <a:t>🌍 	Recognize shared responsibility for cleaner air across borders</a:t>
            </a:r>
          </a:p>
          <a:p>
            <a:pPr marL="914400" lvl="1" indent="-228600">
              <a:buNone/>
            </a:pPr>
            <a:r>
              <a:rPr lang="en-US" sz="1900" dirty="0"/>
              <a:t>📈 	Scale up indoor air quality initiatives</a:t>
            </a:r>
          </a:p>
          <a:p>
            <a:pPr marL="914400" lvl="1" indent="-228600">
              <a:buNone/>
            </a:pPr>
            <a:r>
              <a:rPr lang="en-US" sz="1900" dirty="0"/>
              <a:t>🧩 	Foster multi-sector collaboration (government, industry, academia, civil society)</a:t>
            </a:r>
          </a:p>
          <a:p>
            <a:pPr marL="914400" lvl="1" indent="-228600">
              <a:buNone/>
            </a:pPr>
            <a:r>
              <a:rPr lang="en-US" sz="1900" dirty="0"/>
              <a:t>📡 	Implementing advanced monitoring &amp; early-warning system</a:t>
            </a:r>
          </a:p>
        </p:txBody>
      </p:sp>
    </p:spTree>
    <p:extLst>
      <p:ext uri="{BB962C8B-B14F-4D97-AF65-F5344CB8AC3E}">
        <p14:creationId xmlns:p14="http://schemas.microsoft.com/office/powerpoint/2010/main" val="14716526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30EA1CFF-E54C-0546-4703-8B64BD5B8C19}"/>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E49D381-5B0C-5003-0CCB-B9A99481A39E}"/>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ADB8B5AB-3534-1676-F2A7-56EAF86BBC7B}"/>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lIns="91440" tIns="45720" rIns="91440" bIns="45720" anchor="t"/>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a:p>
              <a:pPr defTabSz="609630">
                <a:defRPr/>
              </a:pPr>
              <a:r>
                <a:rPr lang="en-US" sz="1200" dirty="0">
                  <a:solidFill>
                    <a:prstClr val="black"/>
                  </a:solidFill>
                  <a:latin typeface="Calibri"/>
                  <a:ea typeface="Calibri"/>
                  <a:cs typeface="Calibri"/>
                </a:rPr>
                <a:t>, </a:t>
              </a:r>
            </a:p>
          </p:txBody>
        </p:sp>
        <p:sp>
          <p:nvSpPr>
            <p:cNvPr id="4" name="TextBox 4">
              <a:extLst>
                <a:ext uri="{FF2B5EF4-FFF2-40B4-BE49-F238E27FC236}">
                  <a16:creationId xmlns:a16="http://schemas.microsoft.com/office/drawing/2014/main" id="{C7F4D797-58CA-ED0B-B5E1-E19504B65BF5}"/>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4AF64ACA-24A3-3711-E65B-F378286DF997}"/>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0A4293C9-8D80-29F4-076E-2B52253C02CC}"/>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6290BBED-D89F-1E8C-0FE5-DD7791A3AB81}"/>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7DAF7128-9144-9D87-2934-F037164949FE}"/>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51F56AE1-448C-885B-E8C2-4B9C34E867DB}"/>
              </a:ext>
            </a:extLst>
          </p:cNvPr>
          <p:cNvSpPr>
            <a:spLocks noGrp="1"/>
          </p:cNvSpPr>
          <p:nvPr>
            <p:ph type="title"/>
          </p:nvPr>
        </p:nvSpPr>
        <p:spPr>
          <a:xfrm>
            <a:off x="1298899" y="816790"/>
            <a:ext cx="10586235" cy="1312371"/>
          </a:xfrm>
        </p:spPr>
        <p:txBody>
          <a:bodyPr>
            <a:normAutofit/>
          </a:bodyPr>
          <a:lstStyle/>
          <a:p>
            <a:pPr marL="285750" algn="l">
              <a:lnSpc>
                <a:spcPct val="110000"/>
              </a:lnSpc>
              <a:spcBef>
                <a:spcPts val="1000"/>
              </a:spcBef>
              <a:spcAft>
                <a:spcPts val="1000"/>
              </a:spcAft>
            </a:pPr>
            <a:r>
              <a:rPr lang="en-US" sz="3200" b="1" dirty="0">
                <a:latin typeface="Roboto"/>
                <a:ea typeface="Calibri"/>
                <a:cs typeface="Calibri"/>
              </a:rPr>
              <a:t>Summary: What can be done?</a:t>
            </a:r>
            <a:endParaRPr lang="en-US" sz="3200" dirty="0">
              <a:latin typeface="Roboto"/>
              <a:ea typeface="Calibri"/>
              <a:cs typeface="Calibri"/>
            </a:endParaRPr>
          </a:p>
        </p:txBody>
      </p:sp>
      <p:sp>
        <p:nvSpPr>
          <p:cNvPr id="8" name="Rectangle 1">
            <a:extLst>
              <a:ext uri="{FF2B5EF4-FFF2-40B4-BE49-F238E27FC236}">
                <a16:creationId xmlns:a16="http://schemas.microsoft.com/office/drawing/2014/main" id="{7D6FCC20-ED36-90E3-574E-47B40C7B09C1}"/>
              </a:ext>
            </a:extLst>
          </p:cNvPr>
          <p:cNvSpPr>
            <a:spLocks noGrp="1" noChangeArrowheads="1"/>
          </p:cNvSpPr>
          <p:nvPr>
            <p:ph idx="1"/>
          </p:nvPr>
        </p:nvSpPr>
        <p:spPr bwMode="auto">
          <a:xfrm>
            <a:off x="1623759" y="2293320"/>
            <a:ext cx="8628175"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algn="just"/>
            <a:r>
              <a:rPr lang="en-US" sz="2800" b="1" dirty="0">
                <a:latin typeface="Roboto"/>
                <a:ea typeface="Calibri"/>
                <a:cs typeface="Calibri"/>
              </a:rPr>
              <a:t>Understanding Each Other's Capabilities &amp; Needs</a:t>
            </a:r>
          </a:p>
          <a:p>
            <a:pPr marL="342900" indent="-342900" algn="just"/>
            <a:r>
              <a:rPr lang="en-US" sz="2800" b="1" dirty="0">
                <a:latin typeface="Roboto"/>
                <a:ea typeface="Calibri"/>
                <a:cs typeface="Calibri"/>
              </a:rPr>
              <a:t>Get Something, Give Something</a:t>
            </a:r>
          </a:p>
          <a:p>
            <a:pPr marL="342900" indent="-342900" algn="just"/>
            <a:r>
              <a:rPr lang="en-US" sz="2800" b="1" dirty="0">
                <a:latin typeface="Roboto"/>
                <a:ea typeface="Calibri"/>
                <a:cs typeface="Calibri"/>
              </a:rPr>
              <a:t>Give Something, Get Something!</a:t>
            </a:r>
          </a:p>
          <a:p>
            <a:pPr marL="0" indent="0" algn="just">
              <a:buNone/>
            </a:pPr>
            <a:endParaRPr lang="en-US" sz="2800" b="1" dirty="0">
              <a:latin typeface="Roboto"/>
              <a:ea typeface="Calibri"/>
              <a:cs typeface="Calibri"/>
            </a:endParaRPr>
          </a:p>
          <a:p>
            <a:pPr marL="0" indent="0" algn="just">
              <a:buNone/>
            </a:pPr>
            <a:r>
              <a:rPr lang="en-US" sz="2800" b="1" dirty="0">
                <a:latin typeface="Roboto"/>
                <a:ea typeface="Calibri"/>
                <a:cs typeface="Calibri"/>
              </a:rPr>
              <a:t>Each other means public, private, commercial, </a:t>
            </a:r>
            <a:br>
              <a:rPr lang="en-US" sz="2800" b="1" dirty="0">
                <a:latin typeface="Roboto"/>
                <a:ea typeface="Calibri"/>
                <a:cs typeface="Calibri"/>
              </a:rPr>
            </a:br>
            <a:r>
              <a:rPr lang="en-US" sz="2800" b="1" dirty="0">
                <a:latin typeface="Roboto"/>
                <a:ea typeface="Calibri"/>
                <a:cs typeface="Calibri"/>
              </a:rPr>
              <a:t>non-commercial, etc. Any entity!</a:t>
            </a:r>
          </a:p>
          <a:p>
            <a:pPr marL="342900" indent="-342900" algn="just"/>
            <a:endParaRPr lang="en-US" sz="2800" b="1" dirty="0">
              <a:latin typeface="Roboto"/>
              <a:ea typeface="Calibri"/>
              <a:cs typeface="Calibri"/>
            </a:endParaRPr>
          </a:p>
        </p:txBody>
      </p:sp>
    </p:spTree>
    <p:extLst>
      <p:ext uri="{BB962C8B-B14F-4D97-AF65-F5344CB8AC3E}">
        <p14:creationId xmlns:p14="http://schemas.microsoft.com/office/powerpoint/2010/main" val="11241764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A4F473DD-150A-C3FD-5E76-9ECCCCD6BF0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19936E6-34EB-2433-8B48-733E079C937F}"/>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5C5B0B14-1E98-E5A6-9C2C-F77791CFC271}"/>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E6BB6541-8ABD-5969-9357-DBEB0EB8BE37}"/>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20408CB2-AA5F-6B55-86DE-234F76543867}"/>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28C97CB7-C76C-6ACA-64EB-D11A8EBF17B0}"/>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B99278CF-CEC2-CF76-864C-BFA19AA1CFF9}"/>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053C4400-AC54-3351-5BD6-DCC82352608E}"/>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8" name="Title 27">
            <a:extLst>
              <a:ext uri="{FF2B5EF4-FFF2-40B4-BE49-F238E27FC236}">
                <a16:creationId xmlns:a16="http://schemas.microsoft.com/office/drawing/2014/main" id="{7619F6F2-DA74-B2C1-6C1A-F581E2FA2D44}"/>
              </a:ext>
            </a:extLst>
          </p:cNvPr>
          <p:cNvSpPr>
            <a:spLocks noGrp="1"/>
          </p:cNvSpPr>
          <p:nvPr>
            <p:ph type="title"/>
          </p:nvPr>
        </p:nvSpPr>
        <p:spPr>
          <a:xfrm>
            <a:off x="1196806" y="1454982"/>
            <a:ext cx="4959928" cy="1963239"/>
          </a:xfrm>
        </p:spPr>
        <p:txBody>
          <a:bodyPr>
            <a:noAutofit/>
          </a:bodyPr>
          <a:lstStyle/>
          <a:p>
            <a:pPr algn="r"/>
            <a:r>
              <a:rPr lang="en-US" sz="2800" dirty="0"/>
              <a:t>Let’s hope  </a:t>
            </a:r>
            <a:r>
              <a:rPr lang="en-US" sz="2900" i="1" dirty="0"/>
              <a:t>Everywhere,</a:t>
            </a:r>
            <a:r>
              <a:rPr lang="en-US" sz="2800" dirty="0"/>
              <a:t> </a:t>
            </a:r>
            <a:br>
              <a:rPr lang="en-US" sz="2800" dirty="0"/>
            </a:br>
            <a:r>
              <a:rPr lang="en-US" sz="2800" dirty="0"/>
              <a:t>there will be  </a:t>
            </a:r>
            <a:r>
              <a:rPr lang="en-US" sz="3000" i="1" dirty="0"/>
              <a:t>Clean Air. </a:t>
            </a:r>
            <a:br>
              <a:rPr lang="en-US" sz="2800" dirty="0"/>
            </a:br>
            <a:r>
              <a:rPr lang="en-US" sz="2800" i="1" dirty="0"/>
              <a:t>Take care! </a:t>
            </a:r>
            <a:br>
              <a:rPr lang="en-US" sz="3600" dirty="0">
                <a:latin typeface="Roboto" panose="02000000000000000000" pitchFamily="2" charset="0"/>
                <a:ea typeface="Roboto" panose="02000000000000000000" pitchFamily="2" charset="0"/>
                <a:cs typeface="Roboto" panose="02000000000000000000" pitchFamily="2" charset="0"/>
              </a:rPr>
            </a:br>
            <a:r>
              <a:rPr lang="en-US" sz="800" dirty="0">
                <a:latin typeface="Roboto" panose="02000000000000000000" pitchFamily="2" charset="0"/>
                <a:ea typeface="Roboto" panose="02000000000000000000" pitchFamily="2" charset="0"/>
                <a:cs typeface="Roboto" panose="02000000000000000000" pitchFamily="2" charset="0"/>
              </a:rPr>
              <a:t> </a:t>
            </a:r>
            <a:br>
              <a:rPr lang="en-US" sz="500" dirty="0">
                <a:latin typeface="Roboto" panose="02000000000000000000" pitchFamily="2" charset="0"/>
                <a:ea typeface="Roboto" panose="02000000000000000000" pitchFamily="2" charset="0"/>
                <a:cs typeface="Roboto" panose="02000000000000000000" pitchFamily="2" charset="0"/>
              </a:rPr>
            </a:br>
            <a:r>
              <a:rPr lang="en-US" sz="3600" dirty="0">
                <a:latin typeface="Roboto" panose="02000000000000000000" pitchFamily="2" charset="0"/>
                <a:ea typeface="Roboto" panose="02000000000000000000" pitchFamily="2" charset="0"/>
                <a:cs typeface="Roboto" panose="02000000000000000000" pitchFamily="2" charset="0"/>
              </a:rPr>
              <a:t>Thank You!</a:t>
            </a:r>
          </a:p>
        </p:txBody>
      </p:sp>
      <p:grpSp>
        <p:nvGrpSpPr>
          <p:cNvPr id="12" name="Group 11">
            <a:extLst>
              <a:ext uri="{FF2B5EF4-FFF2-40B4-BE49-F238E27FC236}">
                <a16:creationId xmlns:a16="http://schemas.microsoft.com/office/drawing/2014/main" id="{6D21FE79-E782-4E1B-9ACB-C6ABF31E92B6}"/>
              </a:ext>
            </a:extLst>
          </p:cNvPr>
          <p:cNvGrpSpPr/>
          <p:nvPr/>
        </p:nvGrpSpPr>
        <p:grpSpPr>
          <a:xfrm>
            <a:off x="6708655" y="813274"/>
            <a:ext cx="3909880" cy="5010036"/>
            <a:chOff x="6838951" y="818126"/>
            <a:chExt cx="3909880" cy="5010036"/>
          </a:xfrm>
        </p:grpSpPr>
        <p:sp>
          <p:nvSpPr>
            <p:cNvPr id="9" name="Text Box 1">
              <a:hlinkClick r:id="rId4" tooltip="Email to AQ@CEA.LK"/>
              <a:extLst>
                <a:ext uri="{FF2B5EF4-FFF2-40B4-BE49-F238E27FC236}">
                  <a16:creationId xmlns:a16="http://schemas.microsoft.com/office/drawing/2014/main" id="{C1BFE8C4-D498-ED43-7D52-8AA772A29A48}"/>
                </a:ext>
              </a:extLst>
            </p:cNvPr>
            <p:cNvSpPr txBox="1"/>
            <p:nvPr/>
          </p:nvSpPr>
          <p:spPr>
            <a:xfrm>
              <a:off x="6838951" y="818126"/>
              <a:ext cx="3909880" cy="5010036"/>
            </a:xfrm>
            <a:prstGeom prst="rect">
              <a:avLst/>
            </a:prstGeom>
            <a:noFill/>
            <a:ln w="28575">
              <a:solidFill>
                <a:schemeClr val="accent5">
                  <a:lumMod val="75000"/>
                </a:schemeClr>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8890" marR="0" indent="-8890" algn="ctr">
                <a:lnSpc>
                  <a:spcPct val="110000"/>
                </a:lnSpc>
                <a:spcBef>
                  <a:spcPts val="300"/>
                </a:spcBef>
                <a:spcAft>
                  <a:spcPts val="400"/>
                </a:spcAft>
              </a:pPr>
              <a:endParaRPr lang="en-US" sz="10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endParaRPr>
            </a:p>
            <a:p>
              <a:pPr marL="8890" marR="0" indent="-8890" algn="ctr">
                <a:lnSpc>
                  <a:spcPct val="110000"/>
                </a:lnSpc>
                <a:spcBef>
                  <a:spcPts val="300"/>
                </a:spcBef>
                <a:spcAft>
                  <a:spcPts val="400"/>
                </a:spcAft>
              </a:pPr>
              <a:r>
                <a:rPr lang="en-US" sz="14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Scan to Email </a:t>
              </a:r>
            </a:p>
            <a:p>
              <a:pPr marL="8890" marR="0" indent="-8890" algn="ctr">
                <a:lnSpc>
                  <a:spcPct val="110000"/>
                </a:lnSpc>
                <a:spcBef>
                  <a:spcPts val="300"/>
                </a:spcBef>
                <a:spcAft>
                  <a:spcPts val="400"/>
                </a:spcAft>
              </a:pPr>
              <a:endParaRPr lang="en-US" sz="1400" dirty="0">
                <a:solidFill>
                  <a:srgbClr val="000000"/>
                </a:solidFill>
                <a:latin typeface="Open Sans" panose="020B0606030504020204" pitchFamily="34" charset="0"/>
                <a:ea typeface="Times New Roman" panose="02020603050405020304" pitchFamily="18" charset="0"/>
                <a:cs typeface="Times New Roman" panose="02020603050405020304" pitchFamily="18" charset="0"/>
              </a:endParaRPr>
            </a:p>
            <a:p>
              <a:pPr marL="8890" marR="0" indent="-8890" algn="ctr">
                <a:lnSpc>
                  <a:spcPct val="110000"/>
                </a:lnSpc>
                <a:spcBef>
                  <a:spcPts val="300"/>
                </a:spcBef>
                <a:spcAft>
                  <a:spcPts val="400"/>
                </a:spcAft>
              </a:pPr>
              <a:endParaRPr lang="en-US" sz="14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endParaRPr>
            </a:p>
            <a:p>
              <a:pPr marL="8890" marR="0" indent="-8890" algn="ctr">
                <a:lnSpc>
                  <a:spcPct val="110000"/>
                </a:lnSpc>
                <a:spcBef>
                  <a:spcPts val="300"/>
                </a:spcBef>
                <a:spcAft>
                  <a:spcPts val="400"/>
                </a:spcAft>
              </a:pPr>
              <a:endParaRPr lang="en-US" sz="14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endParaRPr>
            </a:p>
            <a:p>
              <a:pPr marL="8890" marR="0" indent="-8890" algn="ctr">
                <a:lnSpc>
                  <a:spcPct val="110000"/>
                </a:lnSpc>
                <a:spcBef>
                  <a:spcPts val="300"/>
                </a:spcBef>
                <a:spcAft>
                  <a:spcPts val="400"/>
                </a:spcAft>
              </a:pPr>
              <a:endParaRPr lang="en-US" sz="14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endParaRPr>
            </a:p>
            <a:p>
              <a:pPr marL="8890" marR="0" indent="-8890" algn="ctr">
                <a:lnSpc>
                  <a:spcPct val="110000"/>
                </a:lnSpc>
                <a:spcBef>
                  <a:spcPts val="300"/>
                </a:spcBef>
                <a:spcAft>
                  <a:spcPts val="400"/>
                </a:spcAft>
              </a:pPr>
              <a:endParaRPr lang="en-US" sz="1400" dirty="0">
                <a:solidFill>
                  <a:srgbClr val="000000"/>
                </a:solidFill>
                <a:latin typeface="Open Sans" panose="020B0606030504020204" pitchFamily="34" charset="0"/>
                <a:ea typeface="Times New Roman" panose="02020603050405020304" pitchFamily="18" charset="0"/>
                <a:cs typeface="Times New Roman" panose="02020603050405020304" pitchFamily="18" charset="0"/>
              </a:endParaRPr>
            </a:p>
            <a:p>
              <a:pPr marL="8890" marR="0" indent="-8890" algn="ctr">
                <a:lnSpc>
                  <a:spcPct val="110000"/>
                </a:lnSpc>
                <a:spcBef>
                  <a:spcPts val="300"/>
                </a:spcBef>
                <a:spcAft>
                  <a:spcPts val="400"/>
                </a:spcAft>
              </a:pPr>
              <a:endParaRPr lang="en-US" sz="14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endParaRPr>
            </a:p>
            <a:p>
              <a:pPr marL="8890" marR="0" indent="-8890" algn="ctr">
                <a:lnSpc>
                  <a:spcPct val="110000"/>
                </a:lnSpc>
                <a:spcBef>
                  <a:spcPts val="300"/>
                </a:spcBef>
                <a:spcAft>
                  <a:spcPts val="400"/>
                </a:spcAft>
              </a:pPr>
              <a:endParaRPr lang="en-US" sz="1400" dirty="0">
                <a:solidFill>
                  <a:srgbClr val="000000"/>
                </a:solidFill>
                <a:latin typeface="Open Sans" panose="020B0606030504020204" pitchFamily="34" charset="0"/>
                <a:ea typeface="Times New Roman" panose="02020603050405020304" pitchFamily="18" charset="0"/>
                <a:cs typeface="Times New Roman" panose="02020603050405020304" pitchFamily="18" charset="0"/>
              </a:endParaRPr>
            </a:p>
            <a:p>
              <a:pPr marL="8890" marR="0" indent="-8890" algn="ctr">
                <a:lnSpc>
                  <a:spcPct val="110000"/>
                </a:lnSpc>
                <a:spcBef>
                  <a:spcPts val="300"/>
                </a:spcBef>
                <a:spcAft>
                  <a:spcPts val="400"/>
                </a:spcAft>
              </a:pPr>
              <a:endParaRPr lang="en-US" sz="14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endParaRPr>
            </a:p>
            <a:p>
              <a:pPr marL="8890" marR="0" indent="-8890" algn="ctr">
                <a:lnSpc>
                  <a:spcPct val="110000"/>
                </a:lnSpc>
                <a:spcBef>
                  <a:spcPts val="300"/>
                </a:spcBef>
                <a:spcAft>
                  <a:spcPts val="400"/>
                </a:spcAft>
              </a:pPr>
              <a:endParaRPr lang="en-US" sz="1400" dirty="0">
                <a:solidFill>
                  <a:srgbClr val="000000"/>
                </a:solidFill>
                <a:latin typeface="Open Sans" panose="020B0606030504020204" pitchFamily="34" charset="0"/>
                <a:ea typeface="Times New Roman" panose="02020603050405020304" pitchFamily="18" charset="0"/>
                <a:cs typeface="Times New Roman" panose="02020603050405020304" pitchFamily="18" charset="0"/>
              </a:endParaRPr>
            </a:p>
            <a:p>
              <a:pPr marL="8890" indent="-8890" algn="ctr">
                <a:lnSpc>
                  <a:spcPct val="110000"/>
                </a:lnSpc>
                <a:spcBef>
                  <a:spcPts val="300"/>
                </a:spcBef>
                <a:spcAft>
                  <a:spcPts val="400"/>
                </a:spcAft>
              </a:pPr>
              <a:r>
                <a:rPr lang="en-US" sz="600" dirty="0">
                  <a:solidFill>
                    <a:srgbClr val="000000"/>
                  </a:solidFill>
                  <a:latin typeface="Open Sans"/>
                  <a:ea typeface="Times New Roman" panose="02020603050405020304" pitchFamily="18" charset="0"/>
                  <a:cs typeface="Times New Roman"/>
                </a:rPr>
                <a:t> </a:t>
              </a:r>
              <a:endParaRPr lang="en-US" sz="600">
                <a:solidFill>
                  <a:srgbClr val="000000"/>
                </a:solidFill>
                <a:latin typeface="Open Sans"/>
                <a:ea typeface="Times New Roman" panose="02020603050405020304" pitchFamily="18" charset="0"/>
                <a:cs typeface="Times New Roman"/>
              </a:endParaRPr>
            </a:p>
            <a:p>
              <a:pPr marL="8890" marR="0" indent="-8890" algn="ctr">
                <a:lnSpc>
                  <a:spcPct val="110000"/>
                </a:lnSpc>
                <a:spcBef>
                  <a:spcPts val="300"/>
                </a:spcBef>
                <a:spcAft>
                  <a:spcPts val="400"/>
                </a:spcAft>
              </a:pPr>
              <a:r>
                <a:rPr lang="en-US" b="1" dirty="0">
                  <a:solidFill>
                    <a:schemeClr val="accent1">
                      <a:lumMod val="50000"/>
                    </a:schemeClr>
                  </a:solidFill>
                  <a:latin typeface="Open Sans" panose="020B0606030504020204" pitchFamily="34" charset="0"/>
                  <a:ea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AQ@CEA.LK</a:t>
              </a:r>
              <a:r>
                <a:rPr lang="en-US" b="1" dirty="0">
                  <a:solidFill>
                    <a:schemeClr val="accent1">
                      <a:lumMod val="50000"/>
                    </a:schemeClr>
                  </a:solidFill>
                  <a:latin typeface="Open Sans" panose="020B0606030504020204" pitchFamily="34" charset="0"/>
                  <a:ea typeface="Times New Roman" panose="02020603050405020304" pitchFamily="18" charset="0"/>
                  <a:cs typeface="Times New Roman" panose="02020603050405020304" pitchFamily="18" charset="0"/>
                </a:rPr>
                <a:t> </a:t>
              </a:r>
            </a:p>
            <a:p>
              <a:pPr marL="8890" indent="-8890" algn="ctr">
                <a:lnSpc>
                  <a:spcPct val="110000"/>
                </a:lnSpc>
                <a:spcBef>
                  <a:spcPts val="300"/>
                </a:spcBef>
                <a:spcAft>
                  <a:spcPts val="400"/>
                </a:spcAft>
              </a:pPr>
              <a:r>
                <a:rPr lang="en-US" sz="1400" b="1" dirty="0">
                  <a:solidFill>
                    <a:srgbClr val="000000"/>
                  </a:solidFill>
                  <a:latin typeface="Open Sans"/>
                  <a:ea typeface="Times New Roman" panose="02020603050405020304" pitchFamily="18" charset="0"/>
                  <a:cs typeface="Times New Roman"/>
                </a:rPr>
                <a:t>A</a:t>
              </a:r>
              <a:r>
                <a:rPr lang="en-US" sz="1200" b="1" dirty="0">
                  <a:solidFill>
                    <a:srgbClr val="000000"/>
                  </a:solidFill>
                  <a:latin typeface="Open Sans"/>
                  <a:ea typeface="Times New Roman" panose="02020603050405020304" pitchFamily="18" charset="0"/>
                  <a:cs typeface="Times New Roman"/>
                </a:rPr>
                <a:t>ir </a:t>
              </a:r>
              <a:r>
                <a:rPr lang="en-US" sz="1400" b="1" dirty="0">
                  <a:solidFill>
                    <a:srgbClr val="000000"/>
                  </a:solidFill>
                  <a:latin typeface="Open Sans"/>
                  <a:ea typeface="Times New Roman" panose="02020603050405020304" pitchFamily="18" charset="0"/>
                  <a:cs typeface="Times New Roman"/>
                </a:rPr>
                <a:t>Q</a:t>
              </a:r>
              <a:r>
                <a:rPr lang="en-US" sz="1200" b="1" dirty="0">
                  <a:solidFill>
                    <a:srgbClr val="000000"/>
                  </a:solidFill>
                  <a:latin typeface="Open Sans"/>
                  <a:ea typeface="Times New Roman" panose="02020603050405020304" pitchFamily="18" charset="0"/>
                  <a:cs typeface="Times New Roman"/>
                </a:rPr>
                <a:t>uality, Noise &amp; Vibration Monitoring,</a:t>
              </a:r>
              <a:r>
                <a:rPr lang="en-US" sz="1200" dirty="0">
                  <a:solidFill>
                    <a:srgbClr val="000000"/>
                  </a:solidFill>
                  <a:latin typeface="Open Sans"/>
                  <a:ea typeface="Times New Roman" panose="02020603050405020304" pitchFamily="18" charset="0"/>
                  <a:cs typeface="Times New Roman"/>
                </a:rPr>
                <a:t> </a:t>
              </a:r>
              <a:br>
                <a:rPr lang="en-US" sz="1200" dirty="0">
                  <a:latin typeface="Open Sans"/>
                  <a:ea typeface="Times New Roman" panose="02020603050405020304" pitchFamily="18" charset="0"/>
                  <a:cs typeface="Times New Roman"/>
                </a:rPr>
              </a:br>
              <a:r>
                <a:rPr lang="en-US" sz="1400" dirty="0">
                  <a:solidFill>
                    <a:srgbClr val="000000"/>
                  </a:solidFill>
                  <a:latin typeface="Open Sans"/>
                  <a:ea typeface="Times New Roman" panose="02020603050405020304" pitchFamily="18" charset="0"/>
                  <a:cs typeface="Times New Roman"/>
                </a:rPr>
                <a:t>C</a:t>
              </a:r>
              <a:r>
                <a:rPr lang="en-US" sz="1200" dirty="0">
                  <a:solidFill>
                    <a:srgbClr val="000000"/>
                  </a:solidFill>
                  <a:latin typeface="Open Sans"/>
                  <a:ea typeface="Times New Roman" panose="02020603050405020304" pitchFamily="18" charset="0"/>
                  <a:cs typeface="Times New Roman"/>
                </a:rPr>
                <a:t>entral</a:t>
              </a:r>
              <a:r>
                <a:rPr lang="en-US" sz="1200" dirty="0">
                  <a:solidFill>
                    <a:srgbClr val="000000"/>
                  </a:solidFill>
                  <a:effectLst/>
                  <a:latin typeface="Open Sans"/>
                  <a:ea typeface="Times New Roman" panose="02020603050405020304" pitchFamily="18" charset="0"/>
                  <a:cs typeface="Times New Roman"/>
                </a:rPr>
                <a:t> </a:t>
              </a:r>
              <a:r>
                <a:rPr lang="en-US" sz="1200" dirty="0">
                  <a:solidFill>
                    <a:srgbClr val="000000"/>
                  </a:solidFill>
                  <a:latin typeface="Open Sans"/>
                  <a:ea typeface="Times New Roman" panose="02020603050405020304" pitchFamily="18" charset="0"/>
                  <a:cs typeface="Times New Roman"/>
                </a:rPr>
                <a:t>Environmental Authority, </a:t>
              </a:r>
              <a:br>
                <a:rPr lang="en-US" sz="1200" dirty="0">
                  <a:latin typeface="Open Sans" panose="020B0606030504020204" pitchFamily="34" charset="0"/>
                  <a:ea typeface="Times New Roman" panose="02020603050405020304" pitchFamily="18" charset="0"/>
                  <a:cs typeface="Times New Roman" panose="02020603050405020304" pitchFamily="18" charset="0"/>
                </a:rPr>
              </a:br>
              <a:r>
                <a:rPr lang="en-US" sz="1200" dirty="0">
                  <a:solidFill>
                    <a:srgbClr val="000000"/>
                  </a:solidFill>
                  <a:latin typeface="Open Sans"/>
                  <a:ea typeface="Times New Roman" panose="02020603050405020304" pitchFamily="18" charset="0"/>
                  <a:cs typeface="Times New Roman"/>
                </a:rPr>
                <a:t>Sri Lanka</a:t>
              </a:r>
              <a:endParaRPr lang="en-US" sz="1200" dirty="0">
                <a:solidFill>
                  <a:srgbClr val="000000"/>
                </a:solidFill>
                <a:effectLst/>
                <a:latin typeface="Open Sans"/>
                <a:ea typeface="Times New Roman" panose="02020603050405020304" pitchFamily="18" charset="0"/>
                <a:cs typeface="Times New Roman"/>
              </a:endParaRPr>
            </a:p>
          </p:txBody>
        </p:sp>
        <p:pic>
          <p:nvPicPr>
            <p:cNvPr id="11" name="Picture 10">
              <a:extLst>
                <a:ext uri="{FF2B5EF4-FFF2-40B4-BE49-F238E27FC236}">
                  <a16:creationId xmlns:a16="http://schemas.microsoft.com/office/drawing/2014/main" id="{93582966-2B26-279F-D6DD-8D69A318A65E}"/>
                </a:ext>
              </a:extLst>
            </p:cNvPr>
            <p:cNvPicPr>
              <a:picLocks noChangeAspect="1"/>
            </p:cNvPicPr>
            <p:nvPr/>
          </p:nvPicPr>
          <p:blipFill>
            <a:blip r:embed="rId5"/>
            <a:srcRect/>
            <a:stretch/>
          </p:blipFill>
          <p:spPr>
            <a:xfrm>
              <a:off x="7412766" y="1575754"/>
              <a:ext cx="2762250" cy="2762250"/>
            </a:xfrm>
            <a:prstGeom prst="rect">
              <a:avLst/>
            </a:prstGeom>
            <a:ln w="19050">
              <a:solidFill>
                <a:schemeClr val="accent1">
                  <a:lumMod val="75000"/>
                </a:schemeClr>
              </a:solidFill>
            </a:ln>
          </p:spPr>
        </p:pic>
      </p:grpSp>
      <p:sp>
        <p:nvSpPr>
          <p:cNvPr id="5" name="TextBox 4">
            <a:extLst>
              <a:ext uri="{FF2B5EF4-FFF2-40B4-BE49-F238E27FC236}">
                <a16:creationId xmlns:a16="http://schemas.microsoft.com/office/drawing/2014/main" id="{AAB405CD-BCD3-3F60-B823-CCC04CC2C792}"/>
              </a:ext>
            </a:extLst>
          </p:cNvPr>
          <p:cNvSpPr txBox="1"/>
          <p:nvPr/>
        </p:nvSpPr>
        <p:spPr>
          <a:xfrm>
            <a:off x="505915" y="3813486"/>
            <a:ext cx="5575323" cy="261610"/>
          </a:xfrm>
          <a:prstGeom prst="rect">
            <a:avLst/>
          </a:prstGeom>
          <a:noFill/>
        </p:spPr>
        <p:txBody>
          <a:bodyPr wrap="square" lIns="91440" tIns="45720" rIns="91440" bIns="45720" anchor="t">
            <a:spAutoFit/>
          </a:bodyPr>
          <a:lstStyle/>
          <a:p>
            <a:pPr algn="r">
              <a:spcBef>
                <a:spcPts val="300"/>
              </a:spcBef>
              <a:spcAft>
                <a:spcPts val="300"/>
              </a:spcAft>
            </a:pPr>
            <a:r>
              <a:rPr lang="en-US" sz="1100" dirty="0">
                <a:solidFill>
                  <a:schemeClr val="tx1">
                    <a:lumMod val="75000"/>
                    <a:lumOff val="25000"/>
                  </a:schemeClr>
                </a:solidFill>
                <a:latin typeface="Roboto" panose="02000000000000000000" pitchFamily="2" charset="0"/>
                <a:ea typeface="Roboto" panose="02000000000000000000" pitchFamily="2" charset="0"/>
              </a:rPr>
              <a:t>CLEAN AIR WEEK 2025</a:t>
            </a:r>
            <a:endParaRPr lang="en-US" sz="1100">
              <a:solidFill>
                <a:schemeClr val="tx1">
                  <a:lumMod val="75000"/>
                  <a:lumOff val="25000"/>
                </a:schemeClr>
              </a:solidFill>
              <a:latin typeface="Roboto" panose="02000000000000000000" pitchFamily="2" charset="0"/>
              <a:ea typeface="Roboto" panose="02000000000000000000" pitchFamily="2" charset="0"/>
              <a:cs typeface="Roboto"/>
            </a:endParaRPr>
          </a:p>
        </p:txBody>
      </p:sp>
      <p:pic>
        <p:nvPicPr>
          <p:cNvPr id="7" name="Picture 6" descr="A black background with yellow writing&#10;&#10;AI-generated content may be incorrect.">
            <a:extLst>
              <a:ext uri="{FF2B5EF4-FFF2-40B4-BE49-F238E27FC236}">
                <a16:creationId xmlns:a16="http://schemas.microsoft.com/office/drawing/2014/main" id="{677CBF08-FDFE-80AF-4DFC-DD9CCF911975}"/>
              </a:ext>
            </a:extLst>
          </p:cNvPr>
          <p:cNvPicPr>
            <a:picLocks noChangeAspect="1"/>
          </p:cNvPicPr>
          <p:nvPr/>
        </p:nvPicPr>
        <p:blipFill>
          <a:blip r:embed="rId6"/>
          <a:stretch>
            <a:fillRect/>
          </a:stretch>
        </p:blipFill>
        <p:spPr>
          <a:xfrm>
            <a:off x="1926563" y="4560498"/>
            <a:ext cx="4156794" cy="1096138"/>
          </a:xfrm>
          <a:prstGeom prst="rect">
            <a:avLst/>
          </a:prstGeom>
        </p:spPr>
      </p:pic>
      <p:sp>
        <p:nvSpPr>
          <p:cNvPr id="6" name="TextBox 5">
            <a:extLst>
              <a:ext uri="{FF2B5EF4-FFF2-40B4-BE49-F238E27FC236}">
                <a16:creationId xmlns:a16="http://schemas.microsoft.com/office/drawing/2014/main" id="{DC57A674-27F5-A02E-B1E2-60ED1B0D6E18}"/>
              </a:ext>
            </a:extLst>
          </p:cNvPr>
          <p:cNvSpPr txBox="1"/>
          <p:nvPr/>
        </p:nvSpPr>
        <p:spPr>
          <a:xfrm>
            <a:off x="6458140" y="5826317"/>
            <a:ext cx="4396379" cy="338554"/>
          </a:xfrm>
          <a:prstGeom prst="rect">
            <a:avLst/>
          </a:prstGeom>
          <a:noFill/>
        </p:spPr>
        <p:txBody>
          <a:bodyPr wrap="square" lIns="91440" tIns="45720" rIns="91440" bIns="45720" anchor="t">
            <a:spAutoFit/>
          </a:bodyPr>
          <a:lstStyle/>
          <a:p>
            <a:pPr algn="ctr">
              <a:spcBef>
                <a:spcPts val="300"/>
              </a:spcBef>
              <a:spcAft>
                <a:spcPts val="300"/>
              </a:spcAft>
            </a:pPr>
            <a:r>
              <a:rPr lang="en-US" sz="1600" dirty="0">
                <a:solidFill>
                  <a:schemeClr val="tx1">
                    <a:lumMod val="75000"/>
                    <a:lumOff val="25000"/>
                  </a:schemeClr>
                </a:solidFill>
                <a:latin typeface="Roboto"/>
                <a:ea typeface="Roboto"/>
                <a:cs typeface="Roboto"/>
              </a:rPr>
              <a:t>or, just remember this email address :)</a:t>
            </a:r>
            <a:endParaRPr lang="en-US" sz="1600" dirty="0">
              <a:solidFill>
                <a:schemeClr val="tx1">
                  <a:lumMod val="75000"/>
                  <a:lumOff val="25000"/>
                </a:schemeClr>
              </a:solidFill>
              <a:latin typeface="Roboto"/>
              <a:ea typeface="Calibri"/>
              <a:cs typeface="Calibri"/>
            </a:endParaRPr>
          </a:p>
        </p:txBody>
      </p:sp>
    </p:spTree>
    <p:extLst>
      <p:ext uri="{BB962C8B-B14F-4D97-AF65-F5344CB8AC3E}">
        <p14:creationId xmlns:p14="http://schemas.microsoft.com/office/powerpoint/2010/main" val="1328867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E3523ED8-3325-DFDD-7F2F-2836F733D3E2}"/>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DC7C1A9-E118-9AE8-DD26-049B2F900788}"/>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7EAF839D-5B77-955A-F6BE-E11262720B1D}"/>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E310CC31-B73C-B632-2B03-BA7270F8C606}"/>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B73EA01E-EE19-9685-0FD3-1DA7255E7BD1}"/>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C8645F6E-9C37-C77B-EBFC-3D3EDE3A8098}"/>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1D32A265-EAEF-4A32-8D2A-CAFBD622A406}"/>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D1DBC787-E1E1-848A-9E93-16E7FBA8978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1C2CC5AB-E797-BEB8-CDA1-7F9435EC233E}"/>
              </a:ext>
            </a:extLst>
          </p:cNvPr>
          <p:cNvSpPr>
            <a:spLocks noGrp="1"/>
          </p:cNvSpPr>
          <p:nvPr>
            <p:ph type="title"/>
          </p:nvPr>
        </p:nvSpPr>
        <p:spPr>
          <a:xfrm>
            <a:off x="608788" y="414654"/>
            <a:ext cx="10974423" cy="1240485"/>
          </a:xfrm>
        </p:spPr>
        <p:txBody>
          <a:bodyPr>
            <a:normAutofit/>
          </a:bodyPr>
          <a:lstStyle/>
          <a:p>
            <a:r>
              <a:rPr lang="en-US" sz="4000" dirty="0">
                <a:latin typeface="Roboto" panose="02000000000000000000" pitchFamily="2" charset="0"/>
                <a:ea typeface="Roboto" panose="02000000000000000000" pitchFamily="2" charset="0"/>
                <a:cs typeface="Roboto" panose="02000000000000000000" pitchFamily="2" charset="0"/>
              </a:rPr>
              <a:t>Overall Situation of Air Quality in Sri Lanka</a:t>
            </a:r>
          </a:p>
        </p:txBody>
      </p:sp>
      <p:sp>
        <p:nvSpPr>
          <p:cNvPr id="80" name="Content Placeholder 28">
            <a:extLst>
              <a:ext uri="{FF2B5EF4-FFF2-40B4-BE49-F238E27FC236}">
                <a16:creationId xmlns:a16="http://schemas.microsoft.com/office/drawing/2014/main" id="{4AFF9A82-8D51-4649-6ECD-34ADFC300669}"/>
              </a:ext>
            </a:extLst>
          </p:cNvPr>
          <p:cNvSpPr>
            <a:spLocks noGrp="1"/>
          </p:cNvSpPr>
          <p:nvPr>
            <p:ph idx="1"/>
          </p:nvPr>
        </p:nvSpPr>
        <p:spPr>
          <a:xfrm>
            <a:off x="876301" y="1720321"/>
            <a:ext cx="7709568" cy="4477282"/>
          </a:xfrm>
        </p:spPr>
        <p:txBody>
          <a:bodyPr vert="horz" lIns="91440" tIns="45720" rIns="91440" bIns="45720" rtlCol="0" anchor="t">
            <a:noAutofit/>
          </a:bodyPr>
          <a:lstStyle/>
          <a:p>
            <a:pPr marL="228600" indent="-228600">
              <a:spcBef>
                <a:spcPts val="1000"/>
              </a:spcBef>
              <a:buSzPct val="120000"/>
            </a:pPr>
            <a:r>
              <a:rPr lang="en-US" sz="2400" dirty="0">
                <a:latin typeface="Roboto" panose="02000000000000000000" pitchFamily="2" charset="0"/>
                <a:ea typeface="Roboto" panose="02000000000000000000" pitchFamily="2" charset="0"/>
                <a:cs typeface="Roboto" panose="02000000000000000000" pitchFamily="2" charset="0"/>
              </a:rPr>
              <a:t>Air quality is regulated through the Environmental Act, along with relevant Regulations, Standards, and Guidelines.</a:t>
            </a:r>
            <a:endParaRPr lang="en-US"/>
          </a:p>
          <a:p>
            <a:pPr marL="228600" indent="-228600">
              <a:spcBef>
                <a:spcPts val="1000"/>
              </a:spcBef>
              <a:buSzPct val="120000"/>
            </a:pPr>
            <a:r>
              <a:rPr lang="en-US" sz="2400" dirty="0">
                <a:latin typeface="Roboto" panose="02000000000000000000" pitchFamily="2" charset="0"/>
                <a:ea typeface="Roboto" panose="02000000000000000000" pitchFamily="2" charset="0"/>
                <a:cs typeface="Roboto" panose="02000000000000000000" pitchFamily="2" charset="0"/>
              </a:rPr>
              <a:t>Air quality monitoring is carried out by both Government and Non-Governmental Organizations. </a:t>
            </a:r>
          </a:p>
          <a:p>
            <a:pPr marL="228600" indent="-228600">
              <a:spcBef>
                <a:spcPts val="1000"/>
              </a:spcBef>
              <a:buSzPct val="120000"/>
            </a:pPr>
            <a:r>
              <a:rPr lang="en-US" sz="2400" dirty="0">
                <a:latin typeface="Roboto"/>
                <a:ea typeface="Roboto"/>
                <a:cs typeface="Roboto"/>
              </a:rPr>
              <a:t>Air Quality Levels:</a:t>
            </a:r>
            <a:endParaRPr lang="en-US" sz="2400" dirty="0">
              <a:latin typeface="Roboto" panose="02000000000000000000" pitchFamily="2" charset="0"/>
              <a:ea typeface="Roboto" panose="02000000000000000000" pitchFamily="2" charset="0"/>
              <a:cs typeface="Roboto" panose="02000000000000000000" pitchFamily="2" charset="0"/>
            </a:endParaRPr>
          </a:p>
          <a:p>
            <a:pPr marL="629920" lvl="1" indent="-233045">
              <a:spcBef>
                <a:spcPts val="1000"/>
              </a:spcBef>
            </a:pPr>
            <a:r>
              <a:rPr lang="en-US" sz="2400" dirty="0">
                <a:latin typeface="Roboto"/>
                <a:ea typeface="Roboto"/>
                <a:cs typeface="Roboto"/>
              </a:rPr>
              <a:t>Generally, meet national standards </a:t>
            </a:r>
            <a:r>
              <a:rPr lang="en-US" sz="1800" i="1" dirty="0">
                <a:latin typeface="Roboto"/>
                <a:ea typeface="Roboto"/>
                <a:cs typeface="Roboto"/>
              </a:rPr>
              <a:t>(WHO IT 2, For PM), </a:t>
            </a:r>
            <a:r>
              <a:rPr lang="en-US" sz="2400" dirty="0">
                <a:latin typeface="Roboto"/>
                <a:ea typeface="Roboto"/>
                <a:cs typeface="Roboto"/>
              </a:rPr>
              <a:t>with occasional exceedances.</a:t>
            </a:r>
            <a:endParaRPr lang="en-US" sz="1850">
              <a:ea typeface="Calibri"/>
              <a:cs typeface="Calibri"/>
            </a:endParaRPr>
          </a:p>
          <a:p>
            <a:pPr marL="628650" lvl="1" indent="-231775">
              <a:spcBef>
                <a:spcPts val="1000"/>
              </a:spcBef>
              <a:buFont typeface="Courier New" panose="02070309020205020404" pitchFamily="49" charset="0"/>
              <a:buChar char="o"/>
            </a:pPr>
            <a:r>
              <a:rPr lang="en-US" sz="2400" dirty="0">
                <a:latin typeface="Roboto" panose="02000000000000000000" pitchFamily="2" charset="0"/>
                <a:ea typeface="Roboto" panose="02000000000000000000" pitchFamily="2" charset="0"/>
                <a:cs typeface="Roboto" panose="02000000000000000000" pitchFamily="2" charset="0"/>
              </a:rPr>
              <a:t>Usually do not meet WHO Air Quality Guideline levels.</a:t>
            </a:r>
          </a:p>
        </p:txBody>
      </p:sp>
      <p:sp>
        <p:nvSpPr>
          <p:cNvPr id="5" name="Content Placeholder 28">
            <a:extLst>
              <a:ext uri="{FF2B5EF4-FFF2-40B4-BE49-F238E27FC236}">
                <a16:creationId xmlns:a16="http://schemas.microsoft.com/office/drawing/2014/main" id="{4038B0B4-B06E-7DDE-D742-06A7D866418A}"/>
              </a:ext>
            </a:extLst>
          </p:cNvPr>
          <p:cNvSpPr txBox="1">
            <a:spLocks/>
          </p:cNvSpPr>
          <p:nvPr/>
        </p:nvSpPr>
        <p:spPr>
          <a:xfrm>
            <a:off x="9354913" y="1753351"/>
            <a:ext cx="2604654" cy="4065556"/>
          </a:xfrm>
          <a:prstGeom prst="rect">
            <a:avLst/>
          </a:prstGeom>
        </p:spPr>
        <p:txBody>
          <a:bodyPr vert="horz" lIns="91440" tIns="45720" rIns="91440" bIns="45720" rtlCol="0">
            <a:noAutofit/>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0" indent="0">
              <a:lnSpc>
                <a:spcPct val="150000"/>
              </a:lnSpc>
              <a:spcBef>
                <a:spcPts val="1000"/>
              </a:spcBef>
              <a:buNone/>
            </a:pPr>
            <a:r>
              <a:rPr lang="en-US" sz="40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 </a:t>
            </a:r>
            <a:r>
              <a:rPr lang="en-US" sz="2400" baseline="300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Satisfactory</a:t>
            </a:r>
            <a:r>
              <a:rPr lang="en-US" sz="20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 </a:t>
            </a:r>
          </a:p>
          <a:p>
            <a:pPr marL="0" indent="0">
              <a:lnSpc>
                <a:spcPct val="150000"/>
              </a:lnSpc>
              <a:spcBef>
                <a:spcPts val="1000"/>
              </a:spcBef>
              <a:buNone/>
            </a:pPr>
            <a:r>
              <a:rPr lang="en-US" sz="9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 </a:t>
            </a:r>
            <a:r>
              <a:rPr lang="en-US" sz="100" dirty="0">
                <a:latin typeface="Segoe UI Symbol" panose="020B0502040204020203" pitchFamily="34" charset="0"/>
                <a:ea typeface="Segoe UI Symbol" panose="020B0502040204020203" pitchFamily="34" charset="0"/>
                <a:cs typeface="Roboto" panose="02000000000000000000" pitchFamily="2" charset="0"/>
              </a:rPr>
              <a:t> </a:t>
            </a:r>
            <a:r>
              <a:rPr lang="en-US" sz="4000" dirty="0">
                <a:latin typeface="Segoe UI Symbol" panose="020B0502040204020203" pitchFamily="34" charset="0"/>
                <a:ea typeface="Segoe UI Symbol" panose="020B0502040204020203" pitchFamily="34" charset="0"/>
                <a:cs typeface="Roboto" panose="02000000000000000000" pitchFamily="2" charset="0"/>
              </a:rPr>
              <a:t>😑</a:t>
            </a:r>
            <a:r>
              <a:rPr lang="en-US" sz="4000" baseline="300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 </a:t>
            </a:r>
            <a:r>
              <a:rPr lang="en-US" sz="2400" baseline="300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Less coverage</a:t>
            </a:r>
            <a:br>
              <a:rPr lang="en-US" sz="2400" baseline="300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br>
            <a:r>
              <a:rPr lang="en-US" sz="2100" baseline="300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 </a:t>
            </a:r>
            <a:endParaRPr lang="en-US" sz="2100" dirty="0">
              <a:latin typeface="Segoe UI Symbol" panose="020B0502040204020203" pitchFamily="34" charset="0"/>
              <a:ea typeface="Segoe UI Symbol" panose="020B0502040204020203" pitchFamily="34" charset="0"/>
              <a:cs typeface="Roboto" panose="02000000000000000000" pitchFamily="2" charset="0"/>
            </a:endParaRPr>
          </a:p>
          <a:p>
            <a:pPr marL="0" indent="0">
              <a:lnSpc>
                <a:spcPct val="110000"/>
              </a:lnSpc>
              <a:spcBef>
                <a:spcPts val="1000"/>
              </a:spcBef>
              <a:buNone/>
            </a:pPr>
            <a:r>
              <a:rPr lang="en-US" sz="10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 </a:t>
            </a:r>
            <a:r>
              <a:rPr lang="en-US" sz="36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 </a:t>
            </a:r>
            <a:r>
              <a:rPr lang="en-US" sz="16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Satisfactory</a:t>
            </a:r>
            <a:br>
              <a:rPr lang="en-US" sz="16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br>
            <a:r>
              <a:rPr lang="en-US" sz="3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 </a:t>
            </a:r>
          </a:p>
          <a:p>
            <a:pPr marL="0" indent="0">
              <a:lnSpc>
                <a:spcPct val="110000"/>
              </a:lnSpc>
              <a:spcBef>
                <a:spcPts val="1000"/>
              </a:spcBef>
              <a:buNone/>
            </a:pPr>
            <a:r>
              <a:rPr lang="en-US" sz="1000" dirty="0">
                <a:latin typeface="Segoe UI Symbol" panose="020B0502040204020203" pitchFamily="34" charset="0"/>
                <a:ea typeface="Segoe UI Symbol" panose="020B0502040204020203" pitchFamily="34" charset="0"/>
                <a:cs typeface="Roboto" panose="02000000000000000000" pitchFamily="2" charset="0"/>
                <a:sym typeface="Wingdings" panose="05000000000000000000" pitchFamily="2" charset="2"/>
              </a:rPr>
              <a:t> </a:t>
            </a:r>
            <a:r>
              <a:rPr lang="en-US" sz="3600" dirty="0">
                <a:latin typeface="Segoe UI Symbol" panose="020B0502040204020203" pitchFamily="34" charset="0"/>
                <a:ea typeface="Segoe UI Symbol" panose="020B0502040204020203" pitchFamily="34" charset="0"/>
                <a:cs typeface="Roboto" panose="02000000000000000000" pitchFamily="2" charset="0"/>
              </a:rPr>
              <a:t>😓 </a:t>
            </a:r>
            <a:r>
              <a:rPr lang="en-US" sz="1600" dirty="0">
                <a:latin typeface="Segoe UI Symbol" panose="020B0502040204020203" pitchFamily="34" charset="0"/>
                <a:ea typeface="Segoe UI Symbol" panose="020B0502040204020203" pitchFamily="34" charset="0"/>
                <a:cs typeface="Roboto" panose="02000000000000000000" pitchFamily="2" charset="0"/>
              </a:rPr>
              <a:t>Need to improve</a:t>
            </a:r>
            <a:endParaRPr lang="en-US" sz="2400" dirty="0">
              <a:latin typeface="Segoe UI Symbol" panose="020B0502040204020203" pitchFamily="34" charset="0"/>
              <a:ea typeface="Segoe UI Symbol" panose="020B0502040204020203" pitchFamily="34" charset="0"/>
              <a:cs typeface="Roboto" panose="02000000000000000000" pitchFamily="2" charset="0"/>
            </a:endParaRPr>
          </a:p>
        </p:txBody>
      </p:sp>
      <p:grpSp>
        <p:nvGrpSpPr>
          <p:cNvPr id="13" name="Group 12">
            <a:extLst>
              <a:ext uri="{FF2B5EF4-FFF2-40B4-BE49-F238E27FC236}">
                <a16:creationId xmlns:a16="http://schemas.microsoft.com/office/drawing/2014/main" id="{75A56D12-42E7-74E4-9125-9EA11F9894E0}"/>
              </a:ext>
            </a:extLst>
          </p:cNvPr>
          <p:cNvGrpSpPr/>
          <p:nvPr/>
        </p:nvGrpSpPr>
        <p:grpSpPr>
          <a:xfrm>
            <a:off x="8852716" y="2231250"/>
            <a:ext cx="395410" cy="3240252"/>
            <a:chOff x="8852716" y="2231250"/>
            <a:chExt cx="395410" cy="3240252"/>
          </a:xfrm>
        </p:grpSpPr>
        <p:sp>
          <p:nvSpPr>
            <p:cNvPr id="9" name="Arrow: Right 8">
              <a:extLst>
                <a:ext uri="{FF2B5EF4-FFF2-40B4-BE49-F238E27FC236}">
                  <a16:creationId xmlns:a16="http://schemas.microsoft.com/office/drawing/2014/main" id="{9A171DBF-4443-4F1B-7A0D-B45194A48132}"/>
                </a:ext>
              </a:extLst>
            </p:cNvPr>
            <p:cNvSpPr/>
            <p:nvPr/>
          </p:nvSpPr>
          <p:spPr>
            <a:xfrm>
              <a:off x="8852717" y="2231250"/>
              <a:ext cx="366327" cy="112356"/>
            </a:xfrm>
            <a:prstGeom prst="rightArrow">
              <a:avLst>
                <a:gd name="adj1" fmla="val 50000"/>
                <a:gd name="adj2" fmla="val 92103"/>
              </a:avLst>
            </a:prstGeom>
            <a:solidFill>
              <a:srgbClr val="00B05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EB290C52-3AE6-0AD0-2223-649D0D4ECEC1}"/>
                </a:ext>
              </a:extLst>
            </p:cNvPr>
            <p:cNvSpPr/>
            <p:nvPr/>
          </p:nvSpPr>
          <p:spPr>
            <a:xfrm>
              <a:off x="8852716" y="3287322"/>
              <a:ext cx="366327" cy="112356"/>
            </a:xfrm>
            <a:prstGeom prst="rightArrow">
              <a:avLst>
                <a:gd name="adj1" fmla="val 50000"/>
                <a:gd name="adj2" fmla="val 92103"/>
              </a:avLst>
            </a:prstGeom>
            <a:solidFill>
              <a:srgbClr val="CD732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1AE9FAB9-A679-DF74-3E1E-9433A0472C81}"/>
                </a:ext>
              </a:extLst>
            </p:cNvPr>
            <p:cNvSpPr/>
            <p:nvPr/>
          </p:nvSpPr>
          <p:spPr>
            <a:xfrm>
              <a:off x="8881799" y="4615758"/>
              <a:ext cx="366327" cy="112356"/>
            </a:xfrm>
            <a:prstGeom prst="rightArrow">
              <a:avLst>
                <a:gd name="adj1" fmla="val 50000"/>
                <a:gd name="adj2" fmla="val 92103"/>
              </a:avLst>
            </a:prstGeom>
            <a:solidFill>
              <a:srgbClr val="00B05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3ACF0384-EB39-FDC7-8C3F-5EFE0593E929}"/>
                </a:ext>
              </a:extLst>
            </p:cNvPr>
            <p:cNvSpPr/>
            <p:nvPr/>
          </p:nvSpPr>
          <p:spPr>
            <a:xfrm>
              <a:off x="8877671" y="5359146"/>
              <a:ext cx="366327" cy="112356"/>
            </a:xfrm>
            <a:prstGeom prst="rightArrow">
              <a:avLst>
                <a:gd name="adj1" fmla="val 50000"/>
                <a:gd name="adj2" fmla="val 92103"/>
              </a:avLst>
            </a:prstGeom>
            <a:solidFill>
              <a:srgbClr val="CD732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254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749"/>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750"/>
                                        <p:tgtEl>
                                          <p:spTgt spid="5">
                                            <p:txEl>
                                              <p:pRg st="0" end="0"/>
                                            </p:txEl>
                                          </p:spTgt>
                                        </p:tgtEl>
                                      </p:cBhvr>
                                    </p:animEffect>
                                    <p:anim calcmode="lin" valueType="num">
                                      <p:cBhvr>
                                        <p:cTn id="12" dur="75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3" dur="75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750"/>
                                        <p:tgtEl>
                                          <p:spTgt spid="5">
                                            <p:txEl>
                                              <p:pRg st="1" end="1"/>
                                            </p:txEl>
                                          </p:spTgt>
                                        </p:tgtEl>
                                      </p:cBhvr>
                                    </p:animEffect>
                                    <p:anim calcmode="lin" valueType="num">
                                      <p:cBhvr>
                                        <p:cTn id="19" dur="75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0" dur="75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5">
                                            <p:txEl>
                                              <p:pRg st="2" end="2"/>
                                            </p:txEl>
                                          </p:spTgt>
                                        </p:tgtEl>
                                        <p:attrNameLst>
                                          <p:attrName>style.visibility</p:attrName>
                                        </p:attrNameLst>
                                      </p:cBhvr>
                                      <p:to>
                                        <p:strVal val="visible"/>
                                      </p:to>
                                    </p:set>
                                    <p:animEffect transition="in" filter="fade">
                                      <p:cBhvr>
                                        <p:cTn id="25" dur="750"/>
                                        <p:tgtEl>
                                          <p:spTgt spid="5">
                                            <p:txEl>
                                              <p:pRg st="2" end="2"/>
                                            </p:txEl>
                                          </p:spTgt>
                                        </p:tgtEl>
                                      </p:cBhvr>
                                    </p:animEffect>
                                    <p:anim calcmode="lin" valueType="num">
                                      <p:cBhvr>
                                        <p:cTn id="26" dur="75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7" dur="75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5">
                                            <p:txEl>
                                              <p:pRg st="3" end="3"/>
                                            </p:txEl>
                                          </p:spTgt>
                                        </p:tgtEl>
                                        <p:attrNameLst>
                                          <p:attrName>style.visibility</p:attrName>
                                        </p:attrNameLst>
                                      </p:cBhvr>
                                      <p:to>
                                        <p:strVal val="visible"/>
                                      </p:to>
                                    </p:set>
                                    <p:animEffect transition="in" filter="fade">
                                      <p:cBhvr>
                                        <p:cTn id="32" dur="750"/>
                                        <p:tgtEl>
                                          <p:spTgt spid="5">
                                            <p:txEl>
                                              <p:pRg st="3" end="3"/>
                                            </p:txEl>
                                          </p:spTgt>
                                        </p:tgtEl>
                                      </p:cBhvr>
                                    </p:animEffect>
                                    <p:anim calcmode="lin" valueType="num">
                                      <p:cBhvr>
                                        <p:cTn id="33" dur="75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4" dur="75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CD76B58-9CC9-C5B1-D01D-5007DEAEDE7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3FA84A5-D61F-8E23-F4F5-332AF2C5E21F}"/>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BC733B6A-0BB1-3E99-7D93-AE118C787BE8}"/>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7DA9F383-B41D-8B9C-7FF8-76FE54342CE2}"/>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514E07D1-CBC4-0F0C-27D8-0ECD57F822D0}"/>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84490915-178F-FFEF-1C52-4976AEF0CE8A}"/>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E9CD06D2-05DC-6972-22C2-FD1B98F26EBB}"/>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A3CF644A-3876-22D5-4726-B3938D0005FB}"/>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11CC1BB6-E6EB-5E08-EB38-F767EC2ABA03}"/>
              </a:ext>
            </a:extLst>
          </p:cNvPr>
          <p:cNvSpPr>
            <a:spLocks noGrp="1"/>
          </p:cNvSpPr>
          <p:nvPr>
            <p:ph type="title"/>
          </p:nvPr>
        </p:nvSpPr>
        <p:spPr>
          <a:xfrm>
            <a:off x="608788" y="156035"/>
            <a:ext cx="10974423" cy="1240485"/>
          </a:xfrm>
        </p:spPr>
        <p:txBody>
          <a:bodyPr>
            <a:normAutofit/>
          </a:bodyPr>
          <a:lstStyle/>
          <a:p>
            <a:r>
              <a:rPr lang="en-US" sz="4000" dirty="0"/>
              <a:t>Key Drivers of Air Pollution in Sri Lanka</a:t>
            </a:r>
            <a:endParaRPr lang="en-US" sz="4000" dirty="0">
              <a:latin typeface="Roboto" panose="02000000000000000000" pitchFamily="2" charset="0"/>
              <a:ea typeface="Roboto" panose="02000000000000000000" pitchFamily="2" charset="0"/>
              <a:cs typeface="Roboto" panose="02000000000000000000" pitchFamily="2" charset="0"/>
            </a:endParaRPr>
          </a:p>
        </p:txBody>
      </p:sp>
      <p:sp>
        <p:nvSpPr>
          <p:cNvPr id="80" name="Content Placeholder 28">
            <a:extLst>
              <a:ext uri="{FF2B5EF4-FFF2-40B4-BE49-F238E27FC236}">
                <a16:creationId xmlns:a16="http://schemas.microsoft.com/office/drawing/2014/main" id="{A8C33E9B-E6DC-EEA6-A01D-BEDA6EEC0760}"/>
              </a:ext>
            </a:extLst>
          </p:cNvPr>
          <p:cNvSpPr>
            <a:spLocks noGrp="1"/>
          </p:cNvSpPr>
          <p:nvPr>
            <p:ph idx="1"/>
          </p:nvPr>
        </p:nvSpPr>
        <p:spPr>
          <a:xfrm>
            <a:off x="895691" y="1718009"/>
            <a:ext cx="3694546" cy="4506835"/>
          </a:xfrm>
        </p:spPr>
        <p:txBody>
          <a:bodyPr>
            <a:normAutofit/>
          </a:bodyPr>
          <a:lstStyle/>
          <a:p>
            <a:pPr>
              <a:spcBef>
                <a:spcPts val="1000"/>
              </a:spcBef>
              <a:buSzPct val="120000"/>
            </a:pPr>
            <a:r>
              <a:rPr lang="en-US" sz="2400" dirty="0">
                <a:latin typeface="Roboto" panose="02000000000000000000" pitchFamily="2" charset="0"/>
                <a:ea typeface="Roboto" panose="02000000000000000000" pitchFamily="2" charset="0"/>
                <a:cs typeface="Roboto" panose="02000000000000000000" pitchFamily="2" charset="0"/>
              </a:rPr>
              <a:t>Local Sources</a:t>
            </a:r>
          </a:p>
          <a:p>
            <a:pPr lvl="1">
              <a:spcBef>
                <a:spcPts val="1000"/>
              </a:spcBef>
              <a:buSzPct val="100000"/>
            </a:pPr>
            <a:r>
              <a:rPr lang="en-US" sz="2200" dirty="0">
                <a:latin typeface="Roboto" panose="02000000000000000000" pitchFamily="2" charset="0"/>
                <a:ea typeface="Roboto" panose="02000000000000000000" pitchFamily="2" charset="0"/>
                <a:cs typeface="Roboto" panose="02000000000000000000" pitchFamily="2" charset="0"/>
              </a:rPr>
              <a:t>Vehicular</a:t>
            </a:r>
          </a:p>
          <a:p>
            <a:pPr lvl="1">
              <a:spcBef>
                <a:spcPts val="1000"/>
              </a:spcBef>
              <a:buSzPct val="100000"/>
            </a:pPr>
            <a:r>
              <a:rPr lang="en-US" sz="2200" dirty="0">
                <a:latin typeface="Roboto" panose="02000000000000000000" pitchFamily="2" charset="0"/>
                <a:ea typeface="Roboto" panose="02000000000000000000" pitchFamily="2" charset="0"/>
                <a:cs typeface="Roboto" panose="02000000000000000000" pitchFamily="2" charset="0"/>
              </a:rPr>
              <a:t>Industrial</a:t>
            </a:r>
          </a:p>
          <a:p>
            <a:pPr lvl="1">
              <a:spcBef>
                <a:spcPts val="1000"/>
              </a:spcBef>
              <a:buSzPct val="100000"/>
            </a:pPr>
            <a:r>
              <a:rPr lang="en-US" sz="2200" dirty="0">
                <a:latin typeface="Roboto" panose="02000000000000000000" pitchFamily="2" charset="0"/>
                <a:ea typeface="Roboto" panose="02000000000000000000" pitchFamily="2" charset="0"/>
                <a:cs typeface="Roboto" panose="02000000000000000000" pitchFamily="2" charset="0"/>
              </a:rPr>
              <a:t>Domestic</a:t>
            </a:r>
          </a:p>
          <a:p>
            <a:pPr>
              <a:spcBef>
                <a:spcPts val="1000"/>
              </a:spcBef>
              <a:buSzPct val="120000"/>
            </a:pPr>
            <a:r>
              <a:rPr lang="en-US" sz="2400" dirty="0">
                <a:latin typeface="Roboto" panose="02000000000000000000" pitchFamily="2" charset="0"/>
                <a:ea typeface="Roboto" panose="02000000000000000000" pitchFamily="2" charset="0"/>
                <a:cs typeface="Roboto" panose="02000000000000000000" pitchFamily="2" charset="0"/>
              </a:rPr>
              <a:t>Transboundary </a:t>
            </a:r>
            <a:br>
              <a:rPr lang="en-US" sz="2400" dirty="0">
                <a:latin typeface="Roboto" panose="02000000000000000000" pitchFamily="2" charset="0"/>
                <a:ea typeface="Roboto" panose="02000000000000000000" pitchFamily="2" charset="0"/>
                <a:cs typeface="Roboto" panose="02000000000000000000" pitchFamily="2" charset="0"/>
              </a:rPr>
            </a:br>
            <a:r>
              <a:rPr lang="en-US" sz="2400" dirty="0">
                <a:latin typeface="Roboto" panose="02000000000000000000" pitchFamily="2" charset="0"/>
                <a:ea typeface="Roboto" panose="02000000000000000000" pitchFamily="2" charset="0"/>
                <a:cs typeface="Roboto" panose="02000000000000000000" pitchFamily="2" charset="0"/>
              </a:rPr>
              <a:t>Pollution</a:t>
            </a:r>
          </a:p>
          <a:p>
            <a:pPr>
              <a:spcBef>
                <a:spcPts val="1000"/>
              </a:spcBef>
              <a:buSzPct val="120000"/>
            </a:pPr>
            <a:endParaRPr lang="en-US" sz="2400" dirty="0">
              <a:latin typeface="Roboto" panose="02000000000000000000" pitchFamily="2" charset="0"/>
              <a:ea typeface="Roboto" panose="02000000000000000000" pitchFamily="2" charset="0"/>
              <a:cs typeface="Roboto" panose="02000000000000000000" pitchFamily="2" charset="0"/>
            </a:endParaRPr>
          </a:p>
          <a:p>
            <a:pPr>
              <a:spcBef>
                <a:spcPts val="1000"/>
              </a:spcBef>
              <a:buSzPct val="120000"/>
            </a:pPr>
            <a:endParaRPr lang="en-US" sz="2400" dirty="0">
              <a:latin typeface="Roboto" panose="02000000000000000000" pitchFamily="2" charset="0"/>
              <a:ea typeface="Roboto" panose="02000000000000000000" pitchFamily="2" charset="0"/>
              <a:cs typeface="Roboto" panose="02000000000000000000" pitchFamily="2" charset="0"/>
            </a:endParaRPr>
          </a:p>
        </p:txBody>
      </p:sp>
      <p:grpSp>
        <p:nvGrpSpPr>
          <p:cNvPr id="29" name="Group 28">
            <a:extLst>
              <a:ext uri="{FF2B5EF4-FFF2-40B4-BE49-F238E27FC236}">
                <a16:creationId xmlns:a16="http://schemas.microsoft.com/office/drawing/2014/main" id="{F5D40333-03A6-89A0-EE65-F005ED3A1694}"/>
              </a:ext>
            </a:extLst>
          </p:cNvPr>
          <p:cNvGrpSpPr/>
          <p:nvPr/>
        </p:nvGrpSpPr>
        <p:grpSpPr>
          <a:xfrm>
            <a:off x="4020847" y="2408655"/>
            <a:ext cx="7315794" cy="3601256"/>
            <a:chOff x="1416678" y="1875762"/>
            <a:chExt cx="6310670" cy="3106476"/>
          </a:xfrm>
        </p:grpSpPr>
        <p:sp>
          <p:nvSpPr>
            <p:cNvPr id="30" name="Rounded Rectangle 1">
              <a:extLst>
                <a:ext uri="{FF2B5EF4-FFF2-40B4-BE49-F238E27FC236}">
                  <a16:creationId xmlns:a16="http://schemas.microsoft.com/office/drawing/2014/main" id="{9E1CB69A-A38A-F9CD-E1BF-163E5C04FE6C}"/>
                </a:ext>
              </a:extLst>
            </p:cNvPr>
            <p:cNvSpPr/>
            <p:nvPr/>
          </p:nvSpPr>
          <p:spPr>
            <a:xfrm>
              <a:off x="3900983" y="2623475"/>
              <a:ext cx="1911915" cy="2358761"/>
            </a:xfrm>
            <a:custGeom>
              <a:avLst/>
              <a:gdLst/>
              <a:ahLst/>
              <a:cxnLst/>
              <a:rect l="0" t="0" r="0" b="0"/>
              <a:pathLst>
                <a:path w="1911915" h="2358761">
                  <a:moveTo>
                    <a:pt x="671836" y="0"/>
                  </a:moveTo>
                  <a:cubicBezTo>
                    <a:pt x="1167012" y="0"/>
                    <a:pt x="1605876" y="318849"/>
                    <a:pt x="1758896" y="789793"/>
                  </a:cubicBezTo>
                  <a:cubicBezTo>
                    <a:pt x="1911915" y="1260738"/>
                    <a:pt x="1744284" y="1776650"/>
                    <a:pt x="1343682" y="2067706"/>
                  </a:cubicBezTo>
                  <a:cubicBezTo>
                    <a:pt x="943070" y="2358761"/>
                    <a:pt x="400611" y="2358761"/>
                    <a:pt x="0" y="2067706"/>
                  </a:cubicBezTo>
                  <a:lnTo>
                    <a:pt x="450132" y="1448152"/>
                  </a:lnTo>
                  <a:cubicBezTo>
                    <a:pt x="582329" y="1544202"/>
                    <a:pt x="761342" y="1544202"/>
                    <a:pt x="893549" y="1448152"/>
                  </a:cubicBezTo>
                  <a:cubicBezTo>
                    <a:pt x="1025747" y="1352102"/>
                    <a:pt x="1081068" y="1181852"/>
                    <a:pt x="1030566" y="1026442"/>
                  </a:cubicBezTo>
                  <a:cubicBezTo>
                    <a:pt x="980074" y="871032"/>
                    <a:pt x="835247" y="765810"/>
                    <a:pt x="671836" y="765810"/>
                  </a:cubicBezTo>
                  <a:lnTo>
                    <a:pt x="671836" y="0"/>
                  </a:lnTo>
                </a:path>
              </a:pathLst>
            </a:custGeom>
            <a:gradFill rotWithShape="1">
              <a:gsLst>
                <a:gs pos="0">
                  <a:srgbClr val="FFA6A3"/>
                </a:gs>
                <a:gs pos="100000">
                  <a:srgbClr val="FD6A65"/>
                </a:gs>
              </a:gsLst>
              <a:lin ang="5400000" scaled="1"/>
            </a:gradFill>
            <a:ln>
              <a:noFill/>
            </a:ln>
          </p:spPr>
          <p:txBody>
            <a:bodyPr rtlCol="0" anchor="ctr"/>
            <a:lstStyle/>
            <a:p>
              <a:pPr algn="ctr"/>
              <a:endParaRPr sz="2400"/>
            </a:p>
          </p:txBody>
        </p:sp>
        <p:sp>
          <p:nvSpPr>
            <p:cNvPr id="31" name="Rounded Rectangle 2">
              <a:extLst>
                <a:ext uri="{FF2B5EF4-FFF2-40B4-BE49-F238E27FC236}">
                  <a16:creationId xmlns:a16="http://schemas.microsoft.com/office/drawing/2014/main" id="{F45BBAC5-B13B-E684-EBF8-0632B77D0D7A}"/>
                </a:ext>
              </a:extLst>
            </p:cNvPr>
            <p:cNvSpPr/>
            <p:nvPr/>
          </p:nvSpPr>
          <p:spPr>
            <a:xfrm>
              <a:off x="3900983" y="2623473"/>
              <a:ext cx="1911915" cy="2358765"/>
            </a:xfrm>
            <a:custGeom>
              <a:avLst/>
              <a:gdLst/>
              <a:ahLst/>
              <a:cxnLst/>
              <a:rect l="0" t="0" r="0" b="0"/>
              <a:pathLst>
                <a:path w="1911915" h="2358765">
                  <a:moveTo>
                    <a:pt x="671836" y="1"/>
                  </a:moveTo>
                  <a:cubicBezTo>
                    <a:pt x="1167014" y="0"/>
                    <a:pt x="1605876" y="318851"/>
                    <a:pt x="1758896" y="789793"/>
                  </a:cubicBezTo>
                  <a:cubicBezTo>
                    <a:pt x="1911915" y="1260735"/>
                    <a:pt x="1744285" y="1776648"/>
                    <a:pt x="1343677" y="2067707"/>
                  </a:cubicBezTo>
                  <a:cubicBezTo>
                    <a:pt x="943070" y="2358765"/>
                    <a:pt x="400607" y="2358765"/>
                    <a:pt x="0" y="2067707"/>
                  </a:cubicBezTo>
                  <a:lnTo>
                    <a:pt x="450132" y="1448153"/>
                  </a:lnTo>
                  <a:cubicBezTo>
                    <a:pt x="582332" y="1544203"/>
                    <a:pt x="761346" y="1544203"/>
                    <a:pt x="893547" y="1448153"/>
                  </a:cubicBezTo>
                  <a:cubicBezTo>
                    <a:pt x="1025747" y="1352104"/>
                    <a:pt x="1081065" y="1181852"/>
                    <a:pt x="1030568" y="1026440"/>
                  </a:cubicBezTo>
                  <a:cubicBezTo>
                    <a:pt x="980071" y="871029"/>
                    <a:pt x="835245" y="765809"/>
                    <a:pt x="671836" y="765811"/>
                  </a:cubicBezTo>
                  <a:lnTo>
                    <a:pt x="671836" y="1"/>
                  </a:lnTo>
                  <a:close/>
                </a:path>
              </a:pathLst>
            </a:custGeom>
            <a:noFill/>
            <a:ln w="14287">
              <a:solidFill>
                <a:srgbClr val="484848"/>
              </a:solidFill>
            </a:ln>
          </p:spPr>
          <p:txBody>
            <a:bodyPr rtlCol="0" anchor="ctr"/>
            <a:lstStyle/>
            <a:p>
              <a:pPr algn="ctr"/>
              <a:endParaRPr sz="2400"/>
            </a:p>
          </p:txBody>
        </p:sp>
        <p:sp>
          <p:nvSpPr>
            <p:cNvPr id="32" name="Rounded Rectangle 3">
              <a:extLst>
                <a:ext uri="{FF2B5EF4-FFF2-40B4-BE49-F238E27FC236}">
                  <a16:creationId xmlns:a16="http://schemas.microsoft.com/office/drawing/2014/main" id="{1451D733-F22D-4049-50F9-06490EB3AE78}"/>
                </a:ext>
              </a:extLst>
            </p:cNvPr>
            <p:cNvSpPr/>
            <p:nvPr/>
          </p:nvSpPr>
          <p:spPr>
            <a:xfrm>
              <a:off x="3332747" y="3413268"/>
              <a:ext cx="1018365" cy="1277912"/>
            </a:xfrm>
            <a:custGeom>
              <a:avLst/>
              <a:gdLst/>
              <a:ahLst/>
              <a:cxnLst/>
              <a:rect l="0" t="0" r="0" b="0"/>
              <a:pathLst>
                <a:path w="1018365" h="1277912">
                  <a:moveTo>
                    <a:pt x="568232" y="1277912"/>
                  </a:moveTo>
                  <a:cubicBezTo>
                    <a:pt x="167630" y="986856"/>
                    <a:pt x="0" y="470944"/>
                    <a:pt x="153009" y="0"/>
                  </a:cubicBezTo>
                  <a:lnTo>
                    <a:pt x="881338" y="236648"/>
                  </a:lnTo>
                  <a:cubicBezTo>
                    <a:pt x="830846" y="392058"/>
                    <a:pt x="886167" y="562308"/>
                    <a:pt x="1018365" y="658358"/>
                  </a:cubicBezTo>
                  <a:lnTo>
                    <a:pt x="568232" y="1277912"/>
                  </a:lnTo>
                </a:path>
              </a:pathLst>
            </a:custGeom>
            <a:gradFill rotWithShape="1">
              <a:gsLst>
                <a:gs pos="0">
                  <a:srgbClr val="FFC188"/>
                </a:gs>
                <a:gs pos="100000">
                  <a:srgbClr val="FA963A"/>
                </a:gs>
              </a:gsLst>
              <a:lin ang="5400000" scaled="1"/>
            </a:gradFill>
            <a:ln>
              <a:noFill/>
            </a:ln>
          </p:spPr>
          <p:txBody>
            <a:bodyPr rtlCol="0" anchor="ctr"/>
            <a:lstStyle/>
            <a:p>
              <a:pPr algn="ctr"/>
              <a:endParaRPr sz="2400"/>
            </a:p>
          </p:txBody>
        </p:sp>
        <p:sp>
          <p:nvSpPr>
            <p:cNvPr id="33" name="Rounded Rectangle 4">
              <a:extLst>
                <a:ext uri="{FF2B5EF4-FFF2-40B4-BE49-F238E27FC236}">
                  <a16:creationId xmlns:a16="http://schemas.microsoft.com/office/drawing/2014/main" id="{FFB8563B-E4CD-2E7F-0666-82A3B4BE4EF2}"/>
                </a:ext>
              </a:extLst>
            </p:cNvPr>
            <p:cNvSpPr/>
            <p:nvPr/>
          </p:nvSpPr>
          <p:spPr>
            <a:xfrm>
              <a:off x="3332743" y="3413268"/>
              <a:ext cx="1018372" cy="1277912"/>
            </a:xfrm>
            <a:custGeom>
              <a:avLst/>
              <a:gdLst/>
              <a:ahLst/>
              <a:cxnLst/>
              <a:rect l="0" t="0" r="0" b="0"/>
              <a:pathLst>
                <a:path w="1018372" h="1277912">
                  <a:moveTo>
                    <a:pt x="568240" y="1277912"/>
                  </a:moveTo>
                  <a:cubicBezTo>
                    <a:pt x="167632" y="986855"/>
                    <a:pt x="0" y="470942"/>
                    <a:pt x="153017" y="0"/>
                  </a:cubicBezTo>
                  <a:lnTo>
                    <a:pt x="881346" y="236648"/>
                  </a:lnTo>
                  <a:cubicBezTo>
                    <a:pt x="830851" y="392059"/>
                    <a:pt x="886171" y="562310"/>
                    <a:pt x="1018372" y="658358"/>
                  </a:cubicBezTo>
                  <a:lnTo>
                    <a:pt x="568240" y="1277912"/>
                  </a:lnTo>
                  <a:close/>
                </a:path>
              </a:pathLst>
            </a:custGeom>
            <a:noFill/>
            <a:ln w="14287">
              <a:solidFill>
                <a:srgbClr val="484848"/>
              </a:solidFill>
            </a:ln>
          </p:spPr>
          <p:txBody>
            <a:bodyPr rtlCol="0" anchor="ctr"/>
            <a:lstStyle/>
            <a:p>
              <a:pPr algn="ctr"/>
              <a:endParaRPr sz="2400"/>
            </a:p>
          </p:txBody>
        </p:sp>
        <p:sp>
          <p:nvSpPr>
            <p:cNvPr id="34" name="Rounded Rectangle 5">
              <a:extLst>
                <a:ext uri="{FF2B5EF4-FFF2-40B4-BE49-F238E27FC236}">
                  <a16:creationId xmlns:a16="http://schemas.microsoft.com/office/drawing/2014/main" id="{64523E03-37BD-FDDF-A259-8C03E6FB8364}"/>
                </a:ext>
              </a:extLst>
            </p:cNvPr>
            <p:cNvSpPr/>
            <p:nvPr/>
          </p:nvSpPr>
          <p:spPr>
            <a:xfrm>
              <a:off x="3485760" y="2623475"/>
              <a:ext cx="1087059" cy="1026442"/>
            </a:xfrm>
            <a:custGeom>
              <a:avLst/>
              <a:gdLst/>
              <a:ahLst/>
              <a:cxnLst/>
              <a:rect l="0" t="0" r="0" b="0"/>
              <a:pathLst>
                <a:path w="1087059" h="1026442">
                  <a:moveTo>
                    <a:pt x="0" y="789793"/>
                  </a:moveTo>
                  <a:cubicBezTo>
                    <a:pt x="153019" y="318849"/>
                    <a:pt x="591883" y="0"/>
                    <a:pt x="1087059" y="0"/>
                  </a:cubicBezTo>
                  <a:lnTo>
                    <a:pt x="1087059" y="765810"/>
                  </a:lnTo>
                  <a:cubicBezTo>
                    <a:pt x="923648" y="765810"/>
                    <a:pt x="778821" y="871032"/>
                    <a:pt x="728329" y="1026442"/>
                  </a:cubicBezTo>
                  <a:lnTo>
                    <a:pt x="0" y="789793"/>
                  </a:lnTo>
                </a:path>
              </a:pathLst>
            </a:custGeom>
            <a:gradFill rotWithShape="1">
              <a:gsLst>
                <a:gs pos="0">
                  <a:srgbClr val="FFF282"/>
                </a:gs>
                <a:gs pos="100000">
                  <a:srgbClr val="FFE714"/>
                </a:gs>
              </a:gsLst>
              <a:lin ang="5400000" scaled="1"/>
            </a:gradFill>
            <a:ln>
              <a:noFill/>
            </a:ln>
          </p:spPr>
          <p:txBody>
            <a:bodyPr rtlCol="0" anchor="ctr"/>
            <a:lstStyle/>
            <a:p>
              <a:pPr algn="ctr"/>
              <a:endParaRPr sz="2400"/>
            </a:p>
          </p:txBody>
        </p:sp>
        <p:sp>
          <p:nvSpPr>
            <p:cNvPr id="35" name="Rounded Rectangle 6">
              <a:extLst>
                <a:ext uri="{FF2B5EF4-FFF2-40B4-BE49-F238E27FC236}">
                  <a16:creationId xmlns:a16="http://schemas.microsoft.com/office/drawing/2014/main" id="{2323F7BC-C913-4765-EE1C-B49F235B3C0F}"/>
                </a:ext>
              </a:extLst>
            </p:cNvPr>
            <p:cNvSpPr/>
            <p:nvPr/>
          </p:nvSpPr>
          <p:spPr>
            <a:xfrm>
              <a:off x="3485760" y="2623474"/>
              <a:ext cx="1087059" cy="1026443"/>
            </a:xfrm>
            <a:custGeom>
              <a:avLst/>
              <a:gdLst/>
              <a:ahLst/>
              <a:cxnLst/>
              <a:rect l="0" t="0" r="0" b="0"/>
              <a:pathLst>
                <a:path w="1087059" h="1026443">
                  <a:moveTo>
                    <a:pt x="0" y="789794"/>
                  </a:moveTo>
                  <a:cubicBezTo>
                    <a:pt x="153018" y="318852"/>
                    <a:pt x="591881" y="0"/>
                    <a:pt x="1087059" y="0"/>
                  </a:cubicBezTo>
                  <a:lnTo>
                    <a:pt x="1087059" y="765810"/>
                  </a:lnTo>
                  <a:cubicBezTo>
                    <a:pt x="923650" y="765810"/>
                    <a:pt x="778825" y="871031"/>
                    <a:pt x="728329" y="1026443"/>
                  </a:cubicBezTo>
                  <a:lnTo>
                    <a:pt x="0" y="789794"/>
                  </a:lnTo>
                  <a:close/>
                </a:path>
              </a:pathLst>
            </a:custGeom>
            <a:noFill/>
            <a:ln w="14287">
              <a:solidFill>
                <a:srgbClr val="484848"/>
              </a:solidFill>
            </a:ln>
          </p:spPr>
          <p:txBody>
            <a:bodyPr rtlCol="0" anchor="ctr"/>
            <a:lstStyle/>
            <a:p>
              <a:pPr algn="ctr"/>
              <a:endParaRPr sz="2400"/>
            </a:p>
          </p:txBody>
        </p:sp>
        <p:sp>
          <p:nvSpPr>
            <p:cNvPr id="36" name="TextBox 35">
              <a:extLst>
                <a:ext uri="{FF2B5EF4-FFF2-40B4-BE49-F238E27FC236}">
                  <a16:creationId xmlns:a16="http://schemas.microsoft.com/office/drawing/2014/main" id="{C60838BE-11F3-5C96-163E-4415556EB1B8}"/>
                </a:ext>
              </a:extLst>
            </p:cNvPr>
            <p:cNvSpPr txBox="1"/>
            <p:nvPr/>
          </p:nvSpPr>
          <p:spPr>
            <a:xfrm>
              <a:off x="2260719" y="1875762"/>
              <a:ext cx="4624187" cy="364743"/>
            </a:xfrm>
            <a:prstGeom prst="rect">
              <a:avLst/>
            </a:prstGeom>
            <a:noFill/>
            <a:ln>
              <a:noFill/>
            </a:ln>
          </p:spPr>
          <p:txBody>
            <a:bodyPr wrap="none" lIns="0" tIns="0" rIns="0" bIns="0" anchor="t">
              <a:spAutoFit/>
            </a:bodyPr>
            <a:lstStyle/>
            <a:p>
              <a:pPr algn="ctr"/>
              <a:r>
                <a:rPr lang="en-US" sz="2400" b="1" dirty="0">
                  <a:solidFill>
                    <a:srgbClr val="484848"/>
                  </a:solidFill>
                  <a:latin typeface="Roboto"/>
                </a:rPr>
                <a:t>~</a:t>
              </a:r>
              <a:r>
                <a:rPr lang="en-US" sz="2000" b="1" dirty="0">
                  <a:solidFill>
                    <a:srgbClr val="484848"/>
                  </a:solidFill>
                  <a:latin typeface="Roboto"/>
                </a:rPr>
                <a:t> </a:t>
              </a:r>
              <a:r>
                <a:rPr sz="2000" b="1" dirty="0">
                  <a:solidFill>
                    <a:srgbClr val="484848"/>
                  </a:solidFill>
                  <a:latin typeface="Roboto"/>
                </a:rPr>
                <a:t>Contribution of Local </a:t>
              </a:r>
              <a:r>
                <a:rPr b="1" dirty="0">
                  <a:solidFill>
                    <a:srgbClr val="484848"/>
                  </a:solidFill>
                  <a:latin typeface="Roboto"/>
                </a:rPr>
                <a:t>Pollution</a:t>
              </a:r>
              <a:r>
                <a:rPr sz="2000" b="1" dirty="0">
                  <a:solidFill>
                    <a:srgbClr val="484848"/>
                  </a:solidFill>
                  <a:latin typeface="Roboto"/>
                </a:rPr>
                <a:t> Sources</a:t>
              </a:r>
            </a:p>
          </p:txBody>
        </p:sp>
        <p:sp>
          <p:nvSpPr>
            <p:cNvPr id="37" name="TextBox 36">
              <a:extLst>
                <a:ext uri="{FF2B5EF4-FFF2-40B4-BE49-F238E27FC236}">
                  <a16:creationId xmlns:a16="http://schemas.microsoft.com/office/drawing/2014/main" id="{67261C59-C9E8-935F-860E-E25504F490F4}"/>
                </a:ext>
              </a:extLst>
            </p:cNvPr>
            <p:cNvSpPr txBox="1"/>
            <p:nvPr/>
          </p:nvSpPr>
          <p:spPr>
            <a:xfrm>
              <a:off x="1834747" y="2609815"/>
              <a:ext cx="2013372" cy="215444"/>
            </a:xfrm>
            <a:prstGeom prst="rect">
              <a:avLst/>
            </a:prstGeom>
            <a:noFill/>
            <a:ln>
              <a:noFill/>
            </a:ln>
          </p:spPr>
          <p:txBody>
            <a:bodyPr wrap="none" lIns="0" tIns="0" rIns="0" bIns="0" anchor="t">
              <a:spAutoFit/>
            </a:bodyPr>
            <a:lstStyle/>
            <a:p>
              <a:pPr algn="r"/>
              <a:r>
                <a:rPr sz="1400" b="0" dirty="0">
                  <a:solidFill>
                    <a:srgbClr val="484848"/>
                  </a:solidFill>
                  <a:latin typeface="Roboto"/>
                </a:rPr>
                <a:t>20% Domestic Emissions</a:t>
              </a:r>
            </a:p>
          </p:txBody>
        </p:sp>
        <p:sp>
          <p:nvSpPr>
            <p:cNvPr id="38" name="TextBox 37">
              <a:extLst>
                <a:ext uri="{FF2B5EF4-FFF2-40B4-BE49-F238E27FC236}">
                  <a16:creationId xmlns:a16="http://schemas.microsoft.com/office/drawing/2014/main" id="{8205E29A-86E2-B152-FDAE-AF7E5DD7DA08}"/>
                </a:ext>
              </a:extLst>
            </p:cNvPr>
            <p:cNvSpPr txBox="1"/>
            <p:nvPr/>
          </p:nvSpPr>
          <p:spPr>
            <a:xfrm>
              <a:off x="1416678" y="4180183"/>
              <a:ext cx="1995739" cy="215444"/>
            </a:xfrm>
            <a:prstGeom prst="rect">
              <a:avLst/>
            </a:prstGeom>
            <a:noFill/>
            <a:ln>
              <a:noFill/>
            </a:ln>
          </p:spPr>
          <p:txBody>
            <a:bodyPr wrap="none" lIns="0" tIns="0" rIns="0" bIns="0" anchor="t">
              <a:spAutoFit/>
            </a:bodyPr>
            <a:lstStyle/>
            <a:p>
              <a:pPr algn="r"/>
              <a:r>
                <a:rPr sz="1400" b="0">
                  <a:solidFill>
                    <a:srgbClr val="484848"/>
                  </a:solidFill>
                  <a:latin typeface="Roboto"/>
                </a:rPr>
                <a:t>20% Industrial Emissions</a:t>
              </a:r>
            </a:p>
          </p:txBody>
        </p:sp>
        <p:sp>
          <p:nvSpPr>
            <p:cNvPr id="39" name="TextBox 38">
              <a:extLst>
                <a:ext uri="{FF2B5EF4-FFF2-40B4-BE49-F238E27FC236}">
                  <a16:creationId xmlns:a16="http://schemas.microsoft.com/office/drawing/2014/main" id="{7724A5AC-CF67-CCD9-051F-3C91093899C2}"/>
                </a:ext>
              </a:extLst>
            </p:cNvPr>
            <p:cNvSpPr txBox="1"/>
            <p:nvPr/>
          </p:nvSpPr>
          <p:spPr>
            <a:xfrm>
              <a:off x="5733212" y="4180183"/>
              <a:ext cx="1994136" cy="215444"/>
            </a:xfrm>
            <a:prstGeom prst="rect">
              <a:avLst/>
            </a:prstGeom>
            <a:noFill/>
            <a:ln>
              <a:noFill/>
            </a:ln>
          </p:spPr>
          <p:txBody>
            <a:bodyPr wrap="none" lIns="0" tIns="0" rIns="0" bIns="0" anchor="t">
              <a:spAutoFit/>
            </a:bodyPr>
            <a:lstStyle/>
            <a:p>
              <a:pPr algn="l"/>
              <a:r>
                <a:rPr sz="1400" b="0" dirty="0">
                  <a:solidFill>
                    <a:srgbClr val="484848"/>
                  </a:solidFill>
                  <a:latin typeface="Roboto"/>
                </a:rPr>
                <a:t>60% Vehicular Emissions</a:t>
              </a:r>
            </a:p>
          </p:txBody>
        </p:sp>
        <p:sp>
          <p:nvSpPr>
            <p:cNvPr id="40" name="Rounded Rectangle 11">
              <a:extLst>
                <a:ext uri="{FF2B5EF4-FFF2-40B4-BE49-F238E27FC236}">
                  <a16:creationId xmlns:a16="http://schemas.microsoft.com/office/drawing/2014/main" id="{9C20BD2F-BBDB-0AD5-7C6B-B8BC5DD54CC1}"/>
                </a:ext>
              </a:extLst>
            </p:cNvPr>
            <p:cNvSpPr/>
            <p:nvPr/>
          </p:nvSpPr>
          <p:spPr>
            <a:xfrm>
              <a:off x="3965313" y="2995739"/>
              <a:ext cx="321468" cy="312187"/>
            </a:xfrm>
            <a:custGeom>
              <a:avLst/>
              <a:gdLst/>
              <a:ahLst/>
              <a:cxnLst/>
              <a:rect l="0" t="0" r="0" b="0"/>
              <a:pathLst>
                <a:path w="321468" h="312187">
                  <a:moveTo>
                    <a:pt x="167092" y="309738"/>
                  </a:moveTo>
                  <a:cubicBezTo>
                    <a:pt x="184682" y="305931"/>
                    <a:pt x="199969" y="295135"/>
                    <a:pt x="209438" y="279829"/>
                  </a:cubicBezTo>
                  <a:cubicBezTo>
                    <a:pt x="218906" y="264523"/>
                    <a:pt x="221744" y="246025"/>
                    <a:pt x="217298" y="228585"/>
                  </a:cubicBezTo>
                  <a:cubicBezTo>
                    <a:pt x="215229" y="221008"/>
                    <a:pt x="212215" y="213721"/>
                    <a:pt x="208326" y="206897"/>
                  </a:cubicBezTo>
                  <a:lnTo>
                    <a:pt x="205882" y="206897"/>
                  </a:lnTo>
                  <a:lnTo>
                    <a:pt x="188323" y="233600"/>
                  </a:lnTo>
                  <a:cubicBezTo>
                    <a:pt x="182444" y="211608"/>
                    <a:pt x="182400" y="188463"/>
                    <a:pt x="188194" y="166449"/>
                  </a:cubicBezTo>
                  <a:cubicBezTo>
                    <a:pt x="189055" y="163648"/>
                    <a:pt x="187777" y="160634"/>
                    <a:pt x="185166" y="159305"/>
                  </a:cubicBezTo>
                  <a:cubicBezTo>
                    <a:pt x="184504" y="159038"/>
                    <a:pt x="183783" y="158959"/>
                    <a:pt x="183080" y="159077"/>
                  </a:cubicBezTo>
                  <a:cubicBezTo>
                    <a:pt x="152950" y="165290"/>
                    <a:pt x="127957" y="186225"/>
                    <a:pt x="116557" y="214798"/>
                  </a:cubicBezTo>
                  <a:lnTo>
                    <a:pt x="104070" y="200096"/>
                  </a:lnTo>
                  <a:cubicBezTo>
                    <a:pt x="103272" y="199059"/>
                    <a:pt x="102031" y="198459"/>
                    <a:pt x="100723" y="198479"/>
                  </a:cubicBezTo>
                  <a:cubicBezTo>
                    <a:pt x="99414" y="198498"/>
                    <a:pt x="98192" y="199135"/>
                    <a:pt x="97426" y="200196"/>
                  </a:cubicBezTo>
                  <a:lnTo>
                    <a:pt x="97212" y="200496"/>
                  </a:lnTo>
                  <a:cubicBezTo>
                    <a:pt x="91618" y="208591"/>
                    <a:pt x="87368" y="217536"/>
                    <a:pt x="84624" y="226985"/>
                  </a:cubicBezTo>
                  <a:cubicBezTo>
                    <a:pt x="79555" y="244693"/>
                    <a:pt x="82082" y="263712"/>
                    <a:pt x="91601" y="279481"/>
                  </a:cubicBezTo>
                  <a:cubicBezTo>
                    <a:pt x="101120" y="295250"/>
                    <a:pt x="116771" y="306346"/>
                    <a:pt x="134802" y="310110"/>
                  </a:cubicBezTo>
                  <a:cubicBezTo>
                    <a:pt x="145478" y="312187"/>
                    <a:pt x="156466" y="312060"/>
                    <a:pt x="167092" y="309738"/>
                  </a:cubicBezTo>
                  <a:close/>
                  <a:moveTo>
                    <a:pt x="321468" y="209497"/>
                  </a:moveTo>
                  <a:cubicBezTo>
                    <a:pt x="320843" y="196189"/>
                    <a:pt x="309575" y="185892"/>
                    <a:pt x="296265" y="186466"/>
                  </a:cubicBezTo>
                  <a:cubicBezTo>
                    <a:pt x="294239" y="186486"/>
                    <a:pt x="292221" y="186735"/>
                    <a:pt x="290250" y="187209"/>
                  </a:cubicBezTo>
                  <a:cubicBezTo>
                    <a:pt x="294857" y="180734"/>
                    <a:pt x="297352" y="172995"/>
                    <a:pt x="297394" y="165049"/>
                  </a:cubicBezTo>
                  <a:cubicBezTo>
                    <a:pt x="296275" y="141167"/>
                    <a:pt x="276060" y="122683"/>
                    <a:pt x="252174" y="123701"/>
                  </a:cubicBezTo>
                  <a:cubicBezTo>
                    <a:pt x="243641" y="123680"/>
                    <a:pt x="235257" y="125934"/>
                    <a:pt x="227885" y="130230"/>
                  </a:cubicBezTo>
                  <a:cubicBezTo>
                    <a:pt x="218463" y="111029"/>
                    <a:pt x="206696" y="93070"/>
                    <a:pt x="192852" y="76766"/>
                  </a:cubicBezTo>
                  <a:cubicBezTo>
                    <a:pt x="184823" y="67358"/>
                    <a:pt x="173074" y="61939"/>
                    <a:pt x="160705" y="61939"/>
                  </a:cubicBezTo>
                  <a:cubicBezTo>
                    <a:pt x="148336" y="61939"/>
                    <a:pt x="136588" y="67358"/>
                    <a:pt x="128558" y="76766"/>
                  </a:cubicBezTo>
                  <a:cubicBezTo>
                    <a:pt x="114735" y="93073"/>
                    <a:pt x="102987" y="111032"/>
                    <a:pt x="93583" y="130230"/>
                  </a:cubicBezTo>
                  <a:cubicBezTo>
                    <a:pt x="86211" y="125934"/>
                    <a:pt x="77827" y="123680"/>
                    <a:pt x="69294" y="123701"/>
                  </a:cubicBezTo>
                  <a:cubicBezTo>
                    <a:pt x="45402" y="122675"/>
                    <a:pt x="25179" y="141161"/>
                    <a:pt x="24060" y="165049"/>
                  </a:cubicBezTo>
                  <a:cubicBezTo>
                    <a:pt x="24102" y="172995"/>
                    <a:pt x="26597" y="180734"/>
                    <a:pt x="31203" y="187209"/>
                  </a:cubicBezTo>
                  <a:cubicBezTo>
                    <a:pt x="29233" y="186735"/>
                    <a:pt x="27215" y="186486"/>
                    <a:pt x="25188" y="186466"/>
                  </a:cubicBezTo>
                  <a:cubicBezTo>
                    <a:pt x="11884" y="185900"/>
                    <a:pt x="625" y="196195"/>
                    <a:pt x="0" y="209497"/>
                  </a:cubicBezTo>
                  <a:moveTo>
                    <a:pt x="109199" y="29489"/>
                  </a:moveTo>
                  <a:cubicBezTo>
                    <a:pt x="109199" y="31761"/>
                    <a:pt x="111041" y="33604"/>
                    <a:pt x="113314" y="33604"/>
                  </a:cubicBezTo>
                  <a:cubicBezTo>
                    <a:pt x="115586" y="33604"/>
                    <a:pt x="117428" y="31761"/>
                    <a:pt x="117428" y="29489"/>
                  </a:cubicBezTo>
                  <a:cubicBezTo>
                    <a:pt x="117428" y="27216"/>
                    <a:pt x="115586" y="25374"/>
                    <a:pt x="113314" y="25374"/>
                  </a:cubicBezTo>
                  <a:cubicBezTo>
                    <a:pt x="111041" y="25374"/>
                    <a:pt x="109199" y="27216"/>
                    <a:pt x="109199" y="29489"/>
                  </a:cubicBezTo>
                  <a:moveTo>
                    <a:pt x="289207" y="4114"/>
                  </a:moveTo>
                  <a:cubicBezTo>
                    <a:pt x="289207" y="6387"/>
                    <a:pt x="291049" y="8229"/>
                    <a:pt x="293322" y="8229"/>
                  </a:cubicBezTo>
                  <a:cubicBezTo>
                    <a:pt x="295594" y="8229"/>
                    <a:pt x="297437" y="6387"/>
                    <a:pt x="297437" y="4114"/>
                  </a:cubicBezTo>
                  <a:cubicBezTo>
                    <a:pt x="297437" y="1842"/>
                    <a:pt x="295594" y="0"/>
                    <a:pt x="293322" y="0"/>
                  </a:cubicBezTo>
                  <a:cubicBezTo>
                    <a:pt x="291049" y="0"/>
                    <a:pt x="289207" y="1842"/>
                    <a:pt x="289207" y="4114"/>
                  </a:cubicBezTo>
                  <a:moveTo>
                    <a:pt x="219556" y="32446"/>
                  </a:moveTo>
                  <a:cubicBezTo>
                    <a:pt x="219556" y="34719"/>
                    <a:pt x="221398" y="36561"/>
                    <a:pt x="223670" y="36561"/>
                  </a:cubicBezTo>
                  <a:cubicBezTo>
                    <a:pt x="225943" y="36561"/>
                    <a:pt x="227785" y="34719"/>
                    <a:pt x="227785" y="32446"/>
                  </a:cubicBezTo>
                  <a:cubicBezTo>
                    <a:pt x="227785" y="30174"/>
                    <a:pt x="225943" y="28332"/>
                    <a:pt x="223670" y="28332"/>
                  </a:cubicBezTo>
                  <a:cubicBezTo>
                    <a:pt x="221398" y="28332"/>
                    <a:pt x="219556" y="30174"/>
                    <a:pt x="219556" y="32446"/>
                  </a:cubicBezTo>
                  <a:moveTo>
                    <a:pt x="27174" y="4114"/>
                  </a:moveTo>
                  <a:cubicBezTo>
                    <a:pt x="27174" y="6387"/>
                    <a:pt x="29017" y="8229"/>
                    <a:pt x="31289" y="8229"/>
                  </a:cubicBezTo>
                  <a:cubicBezTo>
                    <a:pt x="33562" y="8229"/>
                    <a:pt x="35404" y="6387"/>
                    <a:pt x="35404" y="4114"/>
                  </a:cubicBezTo>
                  <a:cubicBezTo>
                    <a:pt x="35404" y="1842"/>
                    <a:pt x="33562" y="0"/>
                    <a:pt x="31289" y="0"/>
                  </a:cubicBezTo>
                  <a:cubicBezTo>
                    <a:pt x="29017" y="0"/>
                    <a:pt x="27174" y="1842"/>
                    <a:pt x="27174" y="4114"/>
                  </a:cubicBezTo>
                  <a:moveTo>
                    <a:pt x="282135" y="74937"/>
                  </a:moveTo>
                  <a:cubicBezTo>
                    <a:pt x="282135" y="77210"/>
                    <a:pt x="283977" y="79052"/>
                    <a:pt x="286250" y="79052"/>
                  </a:cubicBezTo>
                  <a:cubicBezTo>
                    <a:pt x="288522" y="79052"/>
                    <a:pt x="290364" y="77210"/>
                    <a:pt x="290364" y="74937"/>
                  </a:cubicBezTo>
                  <a:cubicBezTo>
                    <a:pt x="290364" y="72665"/>
                    <a:pt x="288522" y="70823"/>
                    <a:pt x="286250" y="70823"/>
                  </a:cubicBezTo>
                  <a:cubicBezTo>
                    <a:pt x="283977" y="70823"/>
                    <a:pt x="282135" y="72665"/>
                    <a:pt x="282135" y="74937"/>
                  </a:cubicBezTo>
                  <a:moveTo>
                    <a:pt x="40947" y="74937"/>
                  </a:moveTo>
                  <a:cubicBezTo>
                    <a:pt x="40947" y="77320"/>
                    <a:pt x="42879" y="79252"/>
                    <a:pt x="45262" y="79252"/>
                  </a:cubicBezTo>
                  <a:cubicBezTo>
                    <a:pt x="47645" y="79252"/>
                    <a:pt x="49577" y="77320"/>
                    <a:pt x="49577" y="74937"/>
                  </a:cubicBezTo>
                  <a:cubicBezTo>
                    <a:pt x="49577" y="72554"/>
                    <a:pt x="47645" y="70623"/>
                    <a:pt x="45262" y="70623"/>
                  </a:cubicBezTo>
                  <a:cubicBezTo>
                    <a:pt x="42879" y="70623"/>
                    <a:pt x="40947" y="72554"/>
                    <a:pt x="40947" y="74937"/>
                  </a:cubicBezTo>
                </a:path>
              </a:pathLst>
            </a:custGeom>
            <a:noFill/>
            <a:ln w="14287">
              <a:solidFill>
                <a:srgbClr val="484848"/>
              </a:solidFill>
            </a:ln>
          </p:spPr>
          <p:txBody>
            <a:bodyPr rtlCol="0" anchor="ctr"/>
            <a:lstStyle/>
            <a:p>
              <a:pPr algn="ctr"/>
              <a:endParaRPr sz="2400"/>
            </a:p>
          </p:txBody>
        </p:sp>
        <p:sp>
          <p:nvSpPr>
            <p:cNvPr id="41" name="Rounded Rectangle 12">
              <a:extLst>
                <a:ext uri="{FF2B5EF4-FFF2-40B4-BE49-F238E27FC236}">
                  <a16:creationId xmlns:a16="http://schemas.microsoft.com/office/drawing/2014/main" id="{D9B09674-D066-0ED7-2C6C-9C2F4F126CCF}"/>
                </a:ext>
              </a:extLst>
            </p:cNvPr>
            <p:cNvSpPr/>
            <p:nvPr/>
          </p:nvSpPr>
          <p:spPr>
            <a:xfrm>
              <a:off x="3689192" y="3840622"/>
              <a:ext cx="321468" cy="321468"/>
            </a:xfrm>
            <a:custGeom>
              <a:avLst/>
              <a:gdLst/>
              <a:ahLst/>
              <a:cxnLst/>
              <a:rect l="0" t="0" r="0" b="0"/>
              <a:pathLst>
                <a:path w="321468" h="321468">
                  <a:moveTo>
                    <a:pt x="0" y="196453"/>
                  </a:moveTo>
                  <a:lnTo>
                    <a:pt x="150018" y="196453"/>
                  </a:lnTo>
                  <a:lnTo>
                    <a:pt x="150018" y="321468"/>
                  </a:lnTo>
                  <a:lnTo>
                    <a:pt x="0" y="321468"/>
                  </a:lnTo>
                  <a:close/>
                  <a:moveTo>
                    <a:pt x="0" y="196453"/>
                  </a:moveTo>
                  <a:cubicBezTo>
                    <a:pt x="0" y="155026"/>
                    <a:pt x="33582" y="121443"/>
                    <a:pt x="75009" y="121443"/>
                  </a:cubicBezTo>
                  <a:cubicBezTo>
                    <a:pt x="116435" y="121443"/>
                    <a:pt x="150018" y="155026"/>
                    <a:pt x="150018" y="196453"/>
                  </a:cubicBezTo>
                  <a:moveTo>
                    <a:pt x="150018" y="235743"/>
                  </a:moveTo>
                  <a:lnTo>
                    <a:pt x="321468" y="235743"/>
                  </a:lnTo>
                  <a:lnTo>
                    <a:pt x="321468" y="321468"/>
                  </a:lnTo>
                  <a:lnTo>
                    <a:pt x="150018" y="321468"/>
                  </a:lnTo>
                  <a:close/>
                  <a:moveTo>
                    <a:pt x="285750" y="235743"/>
                  </a:moveTo>
                  <a:lnTo>
                    <a:pt x="200025" y="235743"/>
                  </a:lnTo>
                  <a:lnTo>
                    <a:pt x="207168" y="0"/>
                  </a:lnTo>
                  <a:lnTo>
                    <a:pt x="278606" y="0"/>
                  </a:lnTo>
                  <a:close/>
                  <a:moveTo>
                    <a:pt x="192881" y="278606"/>
                  </a:moveTo>
                  <a:lnTo>
                    <a:pt x="214312" y="278606"/>
                  </a:lnTo>
                  <a:moveTo>
                    <a:pt x="257175" y="278606"/>
                  </a:moveTo>
                  <a:lnTo>
                    <a:pt x="278606" y="278606"/>
                  </a:lnTo>
                  <a:moveTo>
                    <a:pt x="204468" y="89296"/>
                  </a:moveTo>
                  <a:lnTo>
                    <a:pt x="281306" y="89296"/>
                  </a:lnTo>
                  <a:lnTo>
                    <a:pt x="280020" y="46434"/>
                  </a:lnTo>
                  <a:lnTo>
                    <a:pt x="205754" y="46434"/>
                  </a:lnTo>
                  <a:close/>
                  <a:moveTo>
                    <a:pt x="47820" y="239872"/>
                  </a:moveTo>
                  <a:lnTo>
                    <a:pt x="47820" y="321468"/>
                  </a:lnTo>
                  <a:lnTo>
                    <a:pt x="102198" y="321468"/>
                  </a:lnTo>
                  <a:lnTo>
                    <a:pt x="102198" y="239872"/>
                  </a:lnTo>
                  <a:close/>
                </a:path>
              </a:pathLst>
            </a:custGeom>
            <a:noFill/>
            <a:ln w="14287">
              <a:solidFill>
                <a:srgbClr val="484848"/>
              </a:solidFill>
            </a:ln>
          </p:spPr>
          <p:txBody>
            <a:bodyPr rtlCol="0" anchor="ctr"/>
            <a:lstStyle/>
            <a:p>
              <a:pPr algn="ctr"/>
              <a:endParaRPr sz="2400"/>
            </a:p>
          </p:txBody>
        </p:sp>
        <p:sp>
          <p:nvSpPr>
            <p:cNvPr id="42" name="Rounded Rectangle 13">
              <a:extLst>
                <a:ext uri="{FF2B5EF4-FFF2-40B4-BE49-F238E27FC236}">
                  <a16:creationId xmlns:a16="http://schemas.microsoft.com/office/drawing/2014/main" id="{93BA540D-DDCC-372C-3D11-A041604E6F38}"/>
                </a:ext>
              </a:extLst>
            </p:cNvPr>
            <p:cNvSpPr/>
            <p:nvPr/>
          </p:nvSpPr>
          <p:spPr>
            <a:xfrm>
              <a:off x="5131420" y="3837050"/>
              <a:ext cx="328598" cy="328612"/>
            </a:xfrm>
            <a:custGeom>
              <a:avLst/>
              <a:gdLst/>
              <a:ahLst/>
              <a:cxnLst/>
              <a:rect l="0" t="0" r="0" b="0"/>
              <a:pathLst>
                <a:path w="328598" h="328612">
                  <a:moveTo>
                    <a:pt x="221442" y="64293"/>
                  </a:moveTo>
                  <a:cubicBezTo>
                    <a:pt x="224278" y="64296"/>
                    <a:pt x="226843" y="65976"/>
                    <a:pt x="227979" y="68574"/>
                  </a:cubicBezTo>
                  <a:cubicBezTo>
                    <a:pt x="229116" y="71172"/>
                    <a:pt x="228608" y="74196"/>
                    <a:pt x="226686" y="76280"/>
                  </a:cubicBezTo>
                  <a:lnTo>
                    <a:pt x="152033" y="157162"/>
                  </a:lnTo>
                  <a:lnTo>
                    <a:pt x="166007" y="92868"/>
                  </a:lnTo>
                  <a:lnTo>
                    <a:pt x="117429" y="92868"/>
                  </a:lnTo>
                  <a:cubicBezTo>
                    <a:pt x="114647" y="92870"/>
                    <a:pt x="112116" y="91256"/>
                    <a:pt x="110945" y="88732"/>
                  </a:cubicBezTo>
                  <a:cubicBezTo>
                    <a:pt x="109773" y="86208"/>
                    <a:pt x="110174" y="83234"/>
                    <a:pt x="111971" y="81110"/>
                  </a:cubicBezTo>
                  <a:lnTo>
                    <a:pt x="180608" y="0"/>
                  </a:lnTo>
                  <a:lnTo>
                    <a:pt x="166321" y="64293"/>
                  </a:lnTo>
                  <a:close/>
                  <a:moveTo>
                    <a:pt x="292880" y="71437"/>
                  </a:moveTo>
                  <a:lnTo>
                    <a:pt x="257161" y="100012"/>
                  </a:lnTo>
                  <a:lnTo>
                    <a:pt x="285736" y="128587"/>
                  </a:lnTo>
                  <a:lnTo>
                    <a:pt x="250017" y="157162"/>
                  </a:lnTo>
                  <a:moveTo>
                    <a:pt x="21417" y="107156"/>
                  </a:moveTo>
                  <a:lnTo>
                    <a:pt x="49992" y="142875"/>
                  </a:lnTo>
                  <a:lnTo>
                    <a:pt x="78567" y="114300"/>
                  </a:lnTo>
                  <a:lnTo>
                    <a:pt x="107142" y="150018"/>
                  </a:lnTo>
                  <a:moveTo>
                    <a:pt x="165835" y="264704"/>
                  </a:moveTo>
                  <a:lnTo>
                    <a:pt x="148119" y="249931"/>
                  </a:lnTo>
                  <a:lnTo>
                    <a:pt x="141132" y="224356"/>
                  </a:lnTo>
                  <a:cubicBezTo>
                    <a:pt x="138366" y="214183"/>
                    <a:pt x="129114" y="207135"/>
                    <a:pt x="118572" y="207168"/>
                  </a:cubicBezTo>
                  <a:lnTo>
                    <a:pt x="69437" y="207168"/>
                  </a:lnTo>
                  <a:cubicBezTo>
                    <a:pt x="60291" y="207167"/>
                    <a:pt x="51989" y="212514"/>
                    <a:pt x="48206" y="220841"/>
                  </a:cubicBezTo>
                  <a:lnTo>
                    <a:pt x="34990" y="249931"/>
                  </a:lnTo>
                  <a:lnTo>
                    <a:pt x="8001" y="264918"/>
                  </a:lnTo>
                  <a:cubicBezTo>
                    <a:pt x="3062" y="267663"/>
                    <a:pt x="0" y="272870"/>
                    <a:pt x="0" y="278520"/>
                  </a:cubicBezTo>
                  <a:lnTo>
                    <a:pt x="0" y="291636"/>
                  </a:lnTo>
                  <a:cubicBezTo>
                    <a:pt x="0" y="300221"/>
                    <a:pt x="6960" y="307181"/>
                    <a:pt x="15545" y="307181"/>
                  </a:cubicBezTo>
                  <a:lnTo>
                    <a:pt x="21417" y="307181"/>
                  </a:lnTo>
                  <a:cubicBezTo>
                    <a:pt x="21417" y="319017"/>
                    <a:pt x="31012" y="328612"/>
                    <a:pt x="42848" y="328612"/>
                  </a:cubicBezTo>
                  <a:cubicBezTo>
                    <a:pt x="54684" y="328612"/>
                    <a:pt x="64280" y="319017"/>
                    <a:pt x="64280" y="307181"/>
                  </a:cubicBezTo>
                  <a:lnTo>
                    <a:pt x="107142" y="307181"/>
                  </a:lnTo>
                  <a:cubicBezTo>
                    <a:pt x="107142" y="319017"/>
                    <a:pt x="116737" y="328612"/>
                    <a:pt x="128573" y="328612"/>
                  </a:cubicBezTo>
                  <a:cubicBezTo>
                    <a:pt x="140409" y="328612"/>
                    <a:pt x="150005" y="319017"/>
                    <a:pt x="150005" y="307181"/>
                  </a:cubicBezTo>
                  <a:lnTo>
                    <a:pt x="155891" y="307181"/>
                  </a:lnTo>
                  <a:cubicBezTo>
                    <a:pt x="164476" y="307181"/>
                    <a:pt x="171436" y="300221"/>
                    <a:pt x="171436" y="291636"/>
                  </a:cubicBezTo>
                  <a:lnTo>
                    <a:pt x="171436" y="276648"/>
                  </a:lnTo>
                  <a:cubicBezTo>
                    <a:pt x="171433" y="272033"/>
                    <a:pt x="169381" y="267658"/>
                    <a:pt x="165835" y="264704"/>
                  </a:cubicBezTo>
                  <a:close/>
                  <a:moveTo>
                    <a:pt x="211784" y="325083"/>
                  </a:moveTo>
                  <a:cubicBezTo>
                    <a:pt x="217810" y="321121"/>
                    <a:pt x="221440" y="314393"/>
                    <a:pt x="221442" y="307181"/>
                  </a:cubicBezTo>
                  <a:lnTo>
                    <a:pt x="264305" y="307181"/>
                  </a:lnTo>
                  <a:cubicBezTo>
                    <a:pt x="264305" y="319017"/>
                    <a:pt x="273900" y="328612"/>
                    <a:pt x="285736" y="328612"/>
                  </a:cubicBezTo>
                  <a:cubicBezTo>
                    <a:pt x="297572" y="328612"/>
                    <a:pt x="307167" y="319017"/>
                    <a:pt x="307167" y="307181"/>
                  </a:cubicBezTo>
                  <a:lnTo>
                    <a:pt x="313054" y="307181"/>
                  </a:lnTo>
                  <a:cubicBezTo>
                    <a:pt x="321639" y="307181"/>
                    <a:pt x="328598" y="300221"/>
                    <a:pt x="328598" y="291636"/>
                  </a:cubicBezTo>
                  <a:lnTo>
                    <a:pt x="328598" y="276648"/>
                  </a:lnTo>
                  <a:cubicBezTo>
                    <a:pt x="328595" y="272033"/>
                    <a:pt x="326544" y="267658"/>
                    <a:pt x="322998" y="264704"/>
                  </a:cubicBezTo>
                  <a:lnTo>
                    <a:pt x="305281" y="249931"/>
                  </a:lnTo>
                  <a:lnTo>
                    <a:pt x="298295" y="224356"/>
                  </a:lnTo>
                  <a:cubicBezTo>
                    <a:pt x="295528" y="214183"/>
                    <a:pt x="286277" y="207135"/>
                    <a:pt x="275735" y="207168"/>
                  </a:cubicBezTo>
                  <a:lnTo>
                    <a:pt x="226586" y="207168"/>
                  </a:lnTo>
                  <a:cubicBezTo>
                    <a:pt x="217439" y="207167"/>
                    <a:pt x="209137" y="212514"/>
                    <a:pt x="205354" y="220841"/>
                  </a:cubicBezTo>
                  <a:lnTo>
                    <a:pt x="196167" y="241072"/>
                  </a:lnTo>
                </a:path>
              </a:pathLst>
            </a:custGeom>
            <a:noFill/>
            <a:ln w="14287">
              <a:solidFill>
                <a:srgbClr val="484848"/>
              </a:solidFill>
            </a:ln>
          </p:spPr>
          <p:txBody>
            <a:bodyPr rtlCol="0" anchor="ctr"/>
            <a:lstStyle/>
            <a:p>
              <a:pPr algn="ctr"/>
              <a:endParaRPr sz="2400"/>
            </a:p>
          </p:txBody>
        </p:sp>
      </p:grpSp>
    </p:spTree>
    <p:extLst>
      <p:ext uri="{BB962C8B-B14F-4D97-AF65-F5344CB8AC3E}">
        <p14:creationId xmlns:p14="http://schemas.microsoft.com/office/powerpoint/2010/main" val="1005334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3FBDC37-8B86-EC75-483F-F6FEF71EBD1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BF09DF4-20AA-270F-00EF-CAC97205CDB6}"/>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49758CF0-94A9-9F4A-DA60-1C170D4522E6}"/>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A76AF0A8-F86C-D482-69EE-FD3D9324BDDF}"/>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DC2CC7C1-FB7B-57D4-B37D-33A35C636616}"/>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A27E3A4E-4B47-82F0-AF73-757D9CB8985C}"/>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CBF6372B-B59A-B5C2-7378-6EC97FF2D62D}"/>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975C7C4-ABBA-8FC0-D383-B9A5B5F062C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09F5D71A-11A2-3191-131C-85BC2A038FE2}"/>
              </a:ext>
            </a:extLst>
          </p:cNvPr>
          <p:cNvSpPr>
            <a:spLocks noGrp="1"/>
          </p:cNvSpPr>
          <p:nvPr>
            <p:ph type="title"/>
          </p:nvPr>
        </p:nvSpPr>
        <p:spPr>
          <a:xfrm>
            <a:off x="608788" y="35334"/>
            <a:ext cx="10974423" cy="1240485"/>
          </a:xfrm>
        </p:spPr>
        <p:txBody>
          <a:bodyPr>
            <a:normAutofit/>
          </a:bodyPr>
          <a:lstStyle/>
          <a:p>
            <a:r>
              <a:rPr lang="en-US" sz="3200" dirty="0">
                <a:latin typeface="Roboto" panose="02000000000000000000" pitchFamily="2" charset="0"/>
                <a:ea typeface="Roboto" panose="02000000000000000000" pitchFamily="2" charset="0"/>
                <a:cs typeface="Roboto" panose="02000000000000000000" pitchFamily="2" charset="0"/>
              </a:rPr>
              <a:t>Key Actions or Initiatives: Control &amp; Manage</a:t>
            </a:r>
          </a:p>
        </p:txBody>
      </p:sp>
      <p:sp>
        <p:nvSpPr>
          <p:cNvPr id="7" name="All-1">
            <a:extLst>
              <a:ext uri="{FF2B5EF4-FFF2-40B4-BE49-F238E27FC236}">
                <a16:creationId xmlns:a16="http://schemas.microsoft.com/office/drawing/2014/main" id="{ACA054A6-91E1-1E6B-3384-F7BC3A98155C}"/>
              </a:ext>
            </a:extLst>
          </p:cNvPr>
          <p:cNvSpPr>
            <a:spLocks noGrp="1"/>
          </p:cNvSpPr>
          <p:nvPr>
            <p:ph idx="1"/>
          </p:nvPr>
        </p:nvSpPr>
        <p:spPr>
          <a:xfrm>
            <a:off x="574260" y="1262748"/>
            <a:ext cx="11424455" cy="4720796"/>
          </a:xfrm>
        </p:spPr>
        <p:txBody>
          <a:bodyPr>
            <a:normAutofit fontScale="92500" lnSpcReduction="20000"/>
          </a:bodyPr>
          <a:lstStyle/>
          <a:p>
            <a:pPr>
              <a:lnSpc>
                <a:spcPct val="110000"/>
              </a:lnSpc>
              <a:spcBef>
                <a:spcPts val="1500"/>
              </a:spcBef>
              <a:spcAft>
                <a:spcPts val="1500"/>
              </a:spcAft>
              <a:buSzPct val="120000"/>
            </a:pP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Local Sources</a:t>
            </a:r>
          </a:p>
          <a:p>
            <a:pPr lvl="1">
              <a:lnSpc>
                <a:spcPct val="110000"/>
              </a:lnSpc>
              <a:spcBef>
                <a:spcPts val="1500"/>
              </a:spcBef>
              <a:spcAft>
                <a:spcPts val="1500"/>
              </a:spcAft>
              <a:buSzPct val="100000"/>
            </a:pPr>
            <a:r>
              <a:rPr lang="en-US" sz="2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Vehicular		</a:t>
            </a:r>
            <a:r>
              <a:rPr lang="en-US" sz="2000" b="0" i="0" dirty="0">
                <a:solidFill>
                  <a:schemeClr val="tx1">
                    <a:lumMod val="85000"/>
                    <a:lumOff val="15000"/>
                  </a:schemeClr>
                </a:solidFill>
                <a:effectLst/>
                <a:latin typeface="Arial" panose="020B0604020202020204" pitchFamily="34" charset="0"/>
              </a:rPr>
              <a:t>➤ </a:t>
            </a:r>
            <a:r>
              <a:rPr lang="en-US" sz="2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Mobile / Vehicle Emission, Fuel &amp; Importation Standards &amp; Regulations</a:t>
            </a:r>
          </a:p>
          <a:p>
            <a:pPr lvl="1">
              <a:lnSpc>
                <a:spcPct val="110000"/>
              </a:lnSpc>
              <a:spcBef>
                <a:spcPts val="1500"/>
              </a:spcBef>
              <a:spcAft>
                <a:spcPts val="1500"/>
              </a:spcAft>
              <a:buSzPct val="100000"/>
            </a:pPr>
            <a:r>
              <a:rPr lang="en-US" sz="2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Industrial 		</a:t>
            </a:r>
            <a:r>
              <a:rPr lang="en-US" sz="2000" b="0" i="0" dirty="0">
                <a:solidFill>
                  <a:schemeClr val="tx1">
                    <a:lumMod val="85000"/>
                    <a:lumOff val="15000"/>
                  </a:schemeClr>
                </a:solidFill>
                <a:effectLst/>
                <a:latin typeface="Arial" panose="020B0604020202020204" pitchFamily="34" charset="0"/>
              </a:rPr>
              <a:t>➤ </a:t>
            </a:r>
            <a:r>
              <a:rPr lang="en-US" sz="2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Stationary &amp; Fugitive Sources Emission Standards &amp; Regulations</a:t>
            </a:r>
          </a:p>
          <a:p>
            <a:pPr lvl="1">
              <a:lnSpc>
                <a:spcPct val="110000"/>
              </a:lnSpc>
              <a:spcBef>
                <a:spcPts val="1500"/>
              </a:spcBef>
              <a:spcAft>
                <a:spcPts val="1500"/>
              </a:spcAft>
              <a:buSzPct val="100000"/>
            </a:pPr>
            <a:r>
              <a:rPr lang="en-US" sz="2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Domestic 		</a:t>
            </a:r>
            <a:r>
              <a:rPr lang="en-US" sz="2000" b="0" i="0" dirty="0">
                <a:solidFill>
                  <a:schemeClr val="tx1">
                    <a:lumMod val="85000"/>
                    <a:lumOff val="15000"/>
                  </a:schemeClr>
                </a:solidFill>
                <a:effectLst/>
                <a:latin typeface="Arial" panose="020B0604020202020204" pitchFamily="34" charset="0"/>
              </a:rPr>
              <a:t>➤ </a:t>
            </a:r>
            <a:r>
              <a:rPr lang="en-US" sz="2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Regulation to Control Open Burning, Indoor Air Quality Guideline</a:t>
            </a:r>
          </a:p>
          <a:p>
            <a:pPr lvl="1">
              <a:lnSpc>
                <a:spcPct val="110000"/>
              </a:lnSpc>
              <a:spcBef>
                <a:spcPts val="1500"/>
              </a:spcBef>
              <a:spcAft>
                <a:spcPts val="1500"/>
              </a:spcAft>
              <a:buSzPct val="100000"/>
            </a:pPr>
            <a:endParaRPr lang="en-US" sz="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10000"/>
              </a:lnSpc>
              <a:spcBef>
                <a:spcPts val="1500"/>
              </a:spcBef>
              <a:spcAft>
                <a:spcPts val="1500"/>
              </a:spcAft>
            </a:pP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Transboundary 	</a:t>
            </a:r>
            <a:r>
              <a:rPr lang="en-US" sz="2000" b="0" i="0" dirty="0">
                <a:solidFill>
                  <a:schemeClr val="tx1">
                    <a:lumMod val="85000"/>
                    <a:lumOff val="15000"/>
                  </a:schemeClr>
                </a:solidFill>
                <a:effectLst/>
                <a:latin typeface="Arial" panose="020B0604020202020204" pitchFamily="34" charset="0"/>
              </a:rPr>
              <a:t>➤ </a:t>
            </a:r>
            <a:r>
              <a:rPr lang="en-US" sz="18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Contingency Response Action Plan for Deterioration of Air Quality in Sri Lanka</a:t>
            </a:r>
          </a:p>
          <a:p>
            <a:pPr lvl="1">
              <a:lnSpc>
                <a:spcPct val="110000"/>
              </a:lnSpc>
              <a:spcBef>
                <a:spcPts val="1500"/>
              </a:spcBef>
              <a:spcAft>
                <a:spcPts val="1500"/>
              </a:spcAft>
            </a:pPr>
            <a:endParaRPr lang="en-US" sz="8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10000"/>
              </a:lnSpc>
              <a:spcBef>
                <a:spcPts val="1500"/>
              </a:spcBef>
              <a:spcAft>
                <a:spcPts val="1500"/>
              </a:spcAft>
            </a:pP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Common 		</a:t>
            </a:r>
            <a:r>
              <a:rPr lang="en-US" sz="2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Air Quality Index for Sri Lanka (AQI-SL) </a:t>
            </a:r>
          </a:p>
        </p:txBody>
      </p:sp>
      <p:sp>
        <p:nvSpPr>
          <p:cNvPr id="15" name="CRAP-2-Link">
            <a:extLst>
              <a:ext uri="{FF2B5EF4-FFF2-40B4-BE49-F238E27FC236}">
                <a16:creationId xmlns:a16="http://schemas.microsoft.com/office/drawing/2014/main" id="{A1D6B762-C8DE-5616-DB7E-B67CB7F6CF08}"/>
              </a:ext>
            </a:extLst>
          </p:cNvPr>
          <p:cNvSpPr txBox="1">
            <a:spLocks/>
          </p:cNvSpPr>
          <p:nvPr/>
        </p:nvSpPr>
        <p:spPr>
          <a:xfrm>
            <a:off x="3018821" y="4255679"/>
            <a:ext cx="8483759" cy="539404"/>
          </a:xfrm>
          <a:prstGeom prst="rect">
            <a:avLst/>
          </a:prstGeom>
        </p:spPr>
        <p:txBody>
          <a:bodyPr vert="horz" lIns="91440" tIns="45720" rIns="91440" bIns="45720" rtlCol="0">
            <a:noAutofit/>
          </a:bodyPr>
          <a:lstStyle>
            <a:lvl1pPr marL="228611" indent="-228611" algn="l" defTabSz="609630" rtl="0" eaLnBrk="1" latinLnBrk="0" hangingPunct="1">
              <a:spcBef>
                <a:spcPct val="20000"/>
              </a:spcBef>
              <a:buSzPct val="120000"/>
              <a:buFont typeface="Arial" pitchFamily="34" charset="0"/>
              <a:buChar char="•"/>
              <a:defRPr sz="2133" kern="1200">
                <a:solidFill>
                  <a:schemeClr val="tx1"/>
                </a:solidFill>
                <a:latin typeface="+mn-lt"/>
                <a:ea typeface="+mn-ea"/>
                <a:cs typeface="+mn-cs"/>
              </a:defRPr>
            </a:lvl1pPr>
            <a:lvl2pPr marL="630238" indent="-233363" algn="l" defTabSz="609630" rtl="0" eaLnBrk="1" latinLnBrk="0" hangingPunct="1">
              <a:spcBef>
                <a:spcPct val="20000"/>
              </a:spcBef>
              <a:buSzPct val="70000"/>
              <a:buFont typeface="Courier New" panose="02070309020205020404" pitchFamily="49" charset="0"/>
              <a:buChar char="o"/>
              <a:defRPr sz="1867" kern="1200">
                <a:solidFill>
                  <a:schemeClr val="tx1"/>
                </a:solidFill>
                <a:latin typeface="+mn-lt"/>
                <a:ea typeface="+mn-ea"/>
                <a:cs typeface="+mn-cs"/>
              </a:defRPr>
            </a:lvl2pPr>
            <a:lvl3pPr marL="914400" indent="-223838" algn="l" defTabSz="609630" rtl="0" eaLnBrk="1" latinLnBrk="0" hangingPunct="1">
              <a:spcBef>
                <a:spcPct val="20000"/>
              </a:spcBef>
              <a:buFont typeface="Wingdings" panose="05000000000000000000" pitchFamily="2" charset="2"/>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0" indent="0">
              <a:lnSpc>
                <a:spcPct val="110000"/>
              </a:lnSpc>
              <a:spcBef>
                <a:spcPts val="1500"/>
              </a:spcBef>
              <a:spcAft>
                <a:spcPts val="1500"/>
              </a:spcAft>
              <a:buNone/>
            </a:pPr>
            <a:r>
              <a:rPr lang="en-US" sz="19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7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Contingency Response Action Plan for Deterioration of Air Quality in Sri Lanka</a:t>
            </a:r>
          </a:p>
        </p:txBody>
      </p:sp>
      <p:sp>
        <p:nvSpPr>
          <p:cNvPr id="16" name="CRAP-1">
            <a:extLst>
              <a:ext uri="{FF2B5EF4-FFF2-40B4-BE49-F238E27FC236}">
                <a16:creationId xmlns:a16="http://schemas.microsoft.com/office/drawing/2014/main" id="{E10D404D-C3F5-792C-56E8-9FBC287A6A8D}"/>
              </a:ext>
            </a:extLst>
          </p:cNvPr>
          <p:cNvSpPr txBox="1">
            <a:spLocks/>
          </p:cNvSpPr>
          <p:nvPr/>
        </p:nvSpPr>
        <p:spPr>
          <a:xfrm>
            <a:off x="3018584" y="4254886"/>
            <a:ext cx="8483759" cy="539404"/>
          </a:xfrm>
          <a:prstGeom prst="rect">
            <a:avLst/>
          </a:prstGeom>
        </p:spPr>
        <p:txBody>
          <a:bodyPr vert="horz" lIns="91440" tIns="45720" rIns="91440" bIns="45720" rtlCol="0">
            <a:noAutofit/>
          </a:bodyPr>
          <a:lstStyle>
            <a:lvl1pPr marL="228611" indent="-228611" algn="l" defTabSz="609630" rtl="0" eaLnBrk="1" latinLnBrk="0" hangingPunct="1">
              <a:spcBef>
                <a:spcPct val="20000"/>
              </a:spcBef>
              <a:buSzPct val="120000"/>
              <a:buFont typeface="Arial" pitchFamily="34" charset="0"/>
              <a:buChar char="•"/>
              <a:defRPr sz="2133" kern="1200">
                <a:solidFill>
                  <a:schemeClr val="tx1"/>
                </a:solidFill>
                <a:latin typeface="+mn-lt"/>
                <a:ea typeface="+mn-ea"/>
                <a:cs typeface="+mn-cs"/>
              </a:defRPr>
            </a:lvl1pPr>
            <a:lvl2pPr marL="630238" indent="-233363" algn="l" defTabSz="609630" rtl="0" eaLnBrk="1" latinLnBrk="0" hangingPunct="1">
              <a:spcBef>
                <a:spcPct val="20000"/>
              </a:spcBef>
              <a:buSzPct val="70000"/>
              <a:buFont typeface="Courier New" panose="02070309020205020404" pitchFamily="49" charset="0"/>
              <a:buChar char="o"/>
              <a:defRPr sz="1867" kern="1200">
                <a:solidFill>
                  <a:schemeClr val="tx1"/>
                </a:solidFill>
                <a:latin typeface="+mn-lt"/>
                <a:ea typeface="+mn-ea"/>
                <a:cs typeface="+mn-cs"/>
              </a:defRPr>
            </a:lvl2pPr>
            <a:lvl3pPr marL="914400" indent="-223838" algn="l" defTabSz="609630" rtl="0" eaLnBrk="1" latinLnBrk="0" hangingPunct="1">
              <a:spcBef>
                <a:spcPct val="20000"/>
              </a:spcBef>
              <a:buFont typeface="Wingdings" panose="05000000000000000000" pitchFamily="2" charset="2"/>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0" indent="0">
              <a:lnSpc>
                <a:spcPct val="110000"/>
              </a:lnSpc>
              <a:spcBef>
                <a:spcPts val="1500"/>
              </a:spcBef>
              <a:spcAft>
                <a:spcPts val="1500"/>
              </a:spcAft>
              <a:buNone/>
            </a:pPr>
            <a:r>
              <a:rPr lang="en-US" sz="19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7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Contingency Response Action Plan for Deterioration of Air Quality in Sri Lanka</a:t>
            </a:r>
          </a:p>
        </p:txBody>
      </p:sp>
      <p:sp>
        <p:nvSpPr>
          <p:cNvPr id="14" name="AQI-2-Link">
            <a:extLst>
              <a:ext uri="{FF2B5EF4-FFF2-40B4-BE49-F238E27FC236}">
                <a16:creationId xmlns:a16="http://schemas.microsoft.com/office/drawing/2014/main" id="{D0342D39-B190-775E-B753-8D63B0E79542}"/>
              </a:ext>
            </a:extLst>
          </p:cNvPr>
          <p:cNvSpPr txBox="1">
            <a:spLocks/>
          </p:cNvSpPr>
          <p:nvPr/>
        </p:nvSpPr>
        <p:spPr>
          <a:xfrm>
            <a:off x="3009853" y="5423819"/>
            <a:ext cx="5576015" cy="539404"/>
          </a:xfrm>
          <a:prstGeom prst="rect">
            <a:avLst/>
          </a:prstGeom>
        </p:spPr>
        <p:txBody>
          <a:bodyPr vert="horz" lIns="91440" tIns="45720" rIns="91440" bIns="45720" rtlCol="0">
            <a:normAutofit/>
          </a:bodyPr>
          <a:lstStyle>
            <a:lvl1pPr marL="228611" indent="-228611" algn="l" defTabSz="609630" rtl="0" eaLnBrk="1" latinLnBrk="0" hangingPunct="1">
              <a:spcBef>
                <a:spcPct val="20000"/>
              </a:spcBef>
              <a:buSzPct val="120000"/>
              <a:buFont typeface="Arial" pitchFamily="34" charset="0"/>
              <a:buChar char="•"/>
              <a:defRPr sz="2133" kern="1200">
                <a:solidFill>
                  <a:schemeClr val="tx1"/>
                </a:solidFill>
                <a:latin typeface="+mn-lt"/>
                <a:ea typeface="+mn-ea"/>
                <a:cs typeface="+mn-cs"/>
              </a:defRPr>
            </a:lvl1pPr>
            <a:lvl2pPr marL="630238" indent="-233363" algn="l" defTabSz="609630" rtl="0" eaLnBrk="1" latinLnBrk="0" hangingPunct="1">
              <a:spcBef>
                <a:spcPct val="20000"/>
              </a:spcBef>
              <a:buSzPct val="70000"/>
              <a:buFont typeface="Courier New" panose="02070309020205020404" pitchFamily="49" charset="0"/>
              <a:buChar char="o"/>
              <a:defRPr sz="1867" kern="1200">
                <a:solidFill>
                  <a:schemeClr val="tx1"/>
                </a:solidFill>
                <a:latin typeface="+mn-lt"/>
                <a:ea typeface="+mn-ea"/>
                <a:cs typeface="+mn-cs"/>
              </a:defRPr>
            </a:lvl2pPr>
            <a:lvl3pPr marL="914400" indent="-223838" algn="l" defTabSz="609630" rtl="0" eaLnBrk="1" latinLnBrk="0" hangingPunct="1">
              <a:spcBef>
                <a:spcPct val="20000"/>
              </a:spcBef>
              <a:buFont typeface="Wingdings" panose="05000000000000000000" pitchFamily="2" charset="2"/>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0" indent="0">
              <a:lnSpc>
                <a:spcPct val="110000"/>
              </a:lnSpc>
              <a:spcBef>
                <a:spcPts val="1500"/>
              </a:spcBef>
              <a:spcAft>
                <a:spcPts val="1500"/>
              </a:spcAft>
              <a:buNone/>
            </a:pPr>
            <a:r>
              <a:rPr lang="en-US" sz="19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Air Quality Index for Sri Lanka (AQI-SL)</a:t>
            </a:r>
          </a:p>
        </p:txBody>
      </p:sp>
      <p:sp>
        <p:nvSpPr>
          <p:cNvPr id="17" name="AQI-1">
            <a:extLst>
              <a:ext uri="{FF2B5EF4-FFF2-40B4-BE49-F238E27FC236}">
                <a16:creationId xmlns:a16="http://schemas.microsoft.com/office/drawing/2014/main" id="{1A2B04DD-A354-3529-36B3-4DFE3D4E7E3B}"/>
              </a:ext>
            </a:extLst>
          </p:cNvPr>
          <p:cNvSpPr txBox="1">
            <a:spLocks/>
          </p:cNvSpPr>
          <p:nvPr/>
        </p:nvSpPr>
        <p:spPr>
          <a:xfrm>
            <a:off x="3012413" y="5422075"/>
            <a:ext cx="5576015" cy="539404"/>
          </a:xfrm>
          <a:prstGeom prst="rect">
            <a:avLst/>
          </a:prstGeom>
        </p:spPr>
        <p:txBody>
          <a:bodyPr vert="horz" lIns="91440" tIns="45720" rIns="91440" bIns="45720" rtlCol="0">
            <a:normAutofit/>
          </a:bodyPr>
          <a:lstStyle>
            <a:lvl1pPr marL="228611" indent="-228611" algn="l" defTabSz="609630" rtl="0" eaLnBrk="1" latinLnBrk="0" hangingPunct="1">
              <a:spcBef>
                <a:spcPct val="20000"/>
              </a:spcBef>
              <a:buSzPct val="120000"/>
              <a:buFont typeface="Arial" pitchFamily="34" charset="0"/>
              <a:buChar char="•"/>
              <a:defRPr sz="2133" kern="1200">
                <a:solidFill>
                  <a:schemeClr val="tx1"/>
                </a:solidFill>
                <a:latin typeface="+mn-lt"/>
                <a:ea typeface="+mn-ea"/>
                <a:cs typeface="+mn-cs"/>
              </a:defRPr>
            </a:lvl1pPr>
            <a:lvl2pPr marL="630238" indent="-233363" algn="l" defTabSz="609630" rtl="0" eaLnBrk="1" latinLnBrk="0" hangingPunct="1">
              <a:spcBef>
                <a:spcPct val="20000"/>
              </a:spcBef>
              <a:buSzPct val="70000"/>
              <a:buFont typeface="Courier New" panose="02070309020205020404" pitchFamily="49" charset="0"/>
              <a:buChar char="o"/>
              <a:defRPr sz="1867" kern="1200">
                <a:solidFill>
                  <a:schemeClr val="tx1"/>
                </a:solidFill>
                <a:latin typeface="+mn-lt"/>
                <a:ea typeface="+mn-ea"/>
                <a:cs typeface="+mn-cs"/>
              </a:defRPr>
            </a:lvl2pPr>
            <a:lvl3pPr marL="914400" indent="-223838" algn="l" defTabSz="609630" rtl="0" eaLnBrk="1" latinLnBrk="0" hangingPunct="1">
              <a:spcBef>
                <a:spcPct val="20000"/>
              </a:spcBef>
              <a:buFont typeface="Wingdings" panose="05000000000000000000" pitchFamily="2" charset="2"/>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0" indent="0">
              <a:lnSpc>
                <a:spcPct val="110000"/>
              </a:lnSpc>
              <a:spcBef>
                <a:spcPts val="1500"/>
              </a:spcBef>
              <a:spcAft>
                <a:spcPts val="1500"/>
              </a:spcAft>
              <a:buNone/>
            </a:pPr>
            <a:r>
              <a:rPr lang="en-US" sz="19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Air Quality Index for Sri Lanka (AQI-SL) </a:t>
            </a:r>
          </a:p>
        </p:txBody>
      </p:sp>
      <p:sp>
        <p:nvSpPr>
          <p:cNvPr id="21" name="TextBox 20">
            <a:hlinkClick r:id="rId4"/>
            <a:extLst>
              <a:ext uri="{FF2B5EF4-FFF2-40B4-BE49-F238E27FC236}">
                <a16:creationId xmlns:a16="http://schemas.microsoft.com/office/drawing/2014/main" id="{90821973-0DAE-86A5-C738-8A531A8831C8}"/>
              </a:ext>
            </a:extLst>
          </p:cNvPr>
          <p:cNvSpPr txBox="1"/>
          <p:nvPr/>
        </p:nvSpPr>
        <p:spPr>
          <a:xfrm>
            <a:off x="2913411" y="4056510"/>
            <a:ext cx="8392764" cy="79693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endParaRPr lang="en-US" dirty="0"/>
          </a:p>
        </p:txBody>
      </p:sp>
      <p:sp>
        <p:nvSpPr>
          <p:cNvPr id="12" name="TextBox 11">
            <a:hlinkClick r:id="rId5"/>
            <a:extLst>
              <a:ext uri="{FF2B5EF4-FFF2-40B4-BE49-F238E27FC236}">
                <a16:creationId xmlns:a16="http://schemas.microsoft.com/office/drawing/2014/main" id="{47571C61-7225-6F11-6120-E61076C84622}"/>
              </a:ext>
            </a:extLst>
          </p:cNvPr>
          <p:cNvSpPr txBox="1"/>
          <p:nvPr/>
        </p:nvSpPr>
        <p:spPr>
          <a:xfrm>
            <a:off x="2713386" y="5249023"/>
            <a:ext cx="5249514" cy="79693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endParaRPr lang="en-US" dirty="0"/>
          </a:p>
        </p:txBody>
      </p:sp>
    </p:spTree>
    <p:extLst>
      <p:ext uri="{BB962C8B-B14F-4D97-AF65-F5344CB8AC3E}">
        <p14:creationId xmlns:p14="http://schemas.microsoft.com/office/powerpoint/2010/main" val="326400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grpId="0" nodeType="clickEffect">
                                  <p:stCondLst>
                                    <p:cond delay="0"/>
                                  </p:stCondLst>
                                  <p:childTnLst>
                                    <p:animMotion origin="layout" path="M -8.33333E-7 -2.59259E-6 L -8.33333E-7 -0.1243 " pathEditMode="relative" rAng="0" ptsTypes="AA">
                                      <p:cBhvr>
                                        <p:cTn id="6" dur="1000" fill="hold"/>
                                        <p:tgtEl>
                                          <p:spTgt spid="14"/>
                                        </p:tgtEl>
                                        <p:attrNameLst>
                                          <p:attrName>ppt_x</p:attrName>
                                          <p:attrName>ppt_y</p:attrName>
                                        </p:attrNameLst>
                                      </p:cBhvr>
                                      <p:rCtr x="0" y="-6227"/>
                                    </p:animMotion>
                                  </p:childTnLst>
                                </p:cTn>
                              </p:par>
                            </p:childTnLst>
                          </p:cTn>
                        </p:par>
                      </p:childTnLst>
                    </p:cTn>
                  </p:par>
                  <p:par>
                    <p:cTn id="7" fill="hold">
                      <p:stCondLst>
                        <p:cond delay="indefinite"/>
                      </p:stCondLst>
                      <p:childTnLst>
                        <p:par>
                          <p:cTn id="8" fill="hold">
                            <p:stCondLst>
                              <p:cond delay="0"/>
                            </p:stCondLst>
                            <p:childTnLst>
                              <p:par>
                                <p:cTn id="9" presetID="64" presetClass="path" presetSubtype="0" accel="50000" decel="50000" fill="hold" grpId="0" nodeType="clickEffect">
                                  <p:stCondLst>
                                    <p:cond delay="0"/>
                                  </p:stCondLst>
                                  <p:childTnLst>
                                    <p:animMotion origin="layout" path="M -1.25E-6 -1.11111E-6 L -1.25E-6 -0.61829 " pathEditMode="relative" rAng="0" ptsTypes="AA">
                                      <p:cBhvr>
                                        <p:cTn id="10" dur="1500" fill="hold"/>
                                        <p:tgtEl>
                                          <p:spTgt spid="17"/>
                                        </p:tgtEl>
                                        <p:attrNameLst>
                                          <p:attrName>ppt_x</p:attrName>
                                          <p:attrName>ppt_y</p:attrName>
                                        </p:attrNameLst>
                                      </p:cBhvr>
                                      <p:rCtr x="0" y="-30926"/>
                                    </p:animMotion>
                                  </p:childTnLst>
                                </p:cTn>
                              </p:par>
                            </p:childTnLst>
                          </p:cTn>
                        </p:par>
                      </p:childTnLst>
                    </p:cTn>
                  </p:par>
                  <p:par>
                    <p:cTn id="11" fill="hold">
                      <p:stCondLst>
                        <p:cond delay="indefinite"/>
                      </p:stCondLst>
                      <p:childTnLst>
                        <p:par>
                          <p:cTn id="12" fill="hold">
                            <p:stCondLst>
                              <p:cond delay="0"/>
                            </p:stCondLst>
                            <p:childTnLst>
                              <p:par>
                                <p:cTn id="13" presetID="64" presetClass="path" presetSubtype="0" accel="50000" decel="50000" fill="hold" grpId="0" nodeType="clickEffect">
                                  <p:stCondLst>
                                    <p:cond delay="0"/>
                                  </p:stCondLst>
                                  <p:childTnLst>
                                    <p:animMotion origin="layout" path="M -2.91667E-6 -3.7037E-6 L -2.91667E-6 0.21945 " pathEditMode="relative" rAng="0" ptsTypes="AA">
                                      <p:cBhvr>
                                        <p:cTn id="14" dur="1000" fill="hold"/>
                                        <p:tgtEl>
                                          <p:spTgt spid="15"/>
                                        </p:tgtEl>
                                        <p:attrNameLst>
                                          <p:attrName>ppt_x</p:attrName>
                                          <p:attrName>ppt_y</p:attrName>
                                        </p:attrNameLst>
                                      </p:cBhvr>
                                      <p:rCtr x="0" y="10972"/>
                                    </p:animMotion>
                                  </p:childTnLst>
                                </p:cTn>
                              </p:par>
                            </p:childTnLst>
                          </p:cTn>
                        </p:par>
                      </p:childTnLst>
                    </p:cTn>
                  </p:par>
                  <p:par>
                    <p:cTn id="15" fill="hold">
                      <p:stCondLst>
                        <p:cond delay="indefinite"/>
                      </p:stCondLst>
                      <p:childTnLst>
                        <p:par>
                          <p:cTn id="16" fill="hold">
                            <p:stCondLst>
                              <p:cond delay="0"/>
                            </p:stCondLst>
                            <p:childTnLst>
                              <p:par>
                                <p:cTn id="17" presetID="64" presetClass="path" presetSubtype="0" accel="50000" decel="50000" fill="hold" grpId="0" nodeType="clickEffect">
                                  <p:stCondLst>
                                    <p:cond delay="0"/>
                                  </p:stCondLst>
                                  <p:childTnLst>
                                    <p:animMotion origin="layout" path="M -2.70833E-6 -2.22222E-6 L -2.70833E-6 -0.41111 " pathEditMode="relative" rAng="0" ptsTypes="AA">
                                      <p:cBhvr>
                                        <p:cTn id="18" dur="1500" fill="hold"/>
                                        <p:tgtEl>
                                          <p:spTgt spid="16"/>
                                        </p:tgtEl>
                                        <p:attrNameLst>
                                          <p:attrName>ppt_x</p:attrName>
                                          <p:attrName>ppt_y</p:attrName>
                                        </p:attrNameLst>
                                      </p:cBhvr>
                                      <p:rCtr x="0" y="-2055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4"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38D6DB2-02A7-89B3-39B8-6EBCFD72A46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26C9D8B-6A95-B53E-3821-B863316677F3}"/>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57B903D0-1C75-A2C2-E3E2-AAE02C6FA5BC}"/>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D548E65-4CAD-FB99-3F3F-D0D1A00603E9}"/>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C7C66653-AFE3-3D6A-71FA-82C24302360F}"/>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CAE1FE5B-7FB4-331E-EE18-07C2754F8393}"/>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7E40AFDA-6824-97F4-4534-6FF589578646}"/>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128062F-464F-BDC1-255E-3A978C25209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pic>
        <p:nvPicPr>
          <p:cNvPr id="9" name="Picture 8">
            <a:hlinkClick r:id="rId4"/>
            <a:extLst>
              <a:ext uri="{FF2B5EF4-FFF2-40B4-BE49-F238E27FC236}">
                <a16:creationId xmlns:a16="http://schemas.microsoft.com/office/drawing/2014/main" id="{6D5B39EF-27C6-AA20-B945-916D8E1CE6FF}"/>
              </a:ext>
            </a:extLst>
          </p:cNvPr>
          <p:cNvPicPr>
            <a:picLocks noChangeAspect="1"/>
          </p:cNvPicPr>
          <p:nvPr/>
        </p:nvPicPr>
        <p:blipFill>
          <a:blip r:embed="rId5"/>
          <a:stretch>
            <a:fillRect/>
          </a:stretch>
        </p:blipFill>
        <p:spPr>
          <a:xfrm>
            <a:off x="940503" y="0"/>
            <a:ext cx="4850256" cy="6858000"/>
          </a:xfrm>
          <a:prstGeom prst="rect">
            <a:avLst/>
          </a:prstGeom>
        </p:spPr>
      </p:pic>
      <p:pic>
        <p:nvPicPr>
          <p:cNvPr id="11" name="Picture 10">
            <a:hlinkClick r:id="rId6"/>
            <a:extLst>
              <a:ext uri="{FF2B5EF4-FFF2-40B4-BE49-F238E27FC236}">
                <a16:creationId xmlns:a16="http://schemas.microsoft.com/office/drawing/2014/main" id="{88E76762-E212-E32D-CB63-045972FC21B2}"/>
              </a:ext>
            </a:extLst>
          </p:cNvPr>
          <p:cNvPicPr>
            <a:picLocks noChangeAspect="1"/>
          </p:cNvPicPr>
          <p:nvPr/>
        </p:nvPicPr>
        <p:blipFill>
          <a:blip r:embed="rId7"/>
          <a:stretch>
            <a:fillRect/>
          </a:stretch>
        </p:blipFill>
        <p:spPr>
          <a:xfrm>
            <a:off x="6457496" y="0"/>
            <a:ext cx="4851639" cy="6858000"/>
          </a:xfrm>
          <a:prstGeom prst="rect">
            <a:avLst/>
          </a:prstGeom>
        </p:spPr>
      </p:pic>
      <p:graphicFrame>
        <p:nvGraphicFramePr>
          <p:cNvPr id="6" name="Table 5">
            <a:extLst>
              <a:ext uri="{FF2B5EF4-FFF2-40B4-BE49-F238E27FC236}">
                <a16:creationId xmlns:a16="http://schemas.microsoft.com/office/drawing/2014/main" id="{A4402C5F-F7D5-1017-A37C-6AF43F8F9780}"/>
              </a:ext>
            </a:extLst>
          </p:cNvPr>
          <p:cNvGraphicFramePr>
            <a:graphicFrameLocks noGrp="1"/>
          </p:cNvGraphicFramePr>
          <p:nvPr>
            <p:extLst>
              <p:ext uri="{D42A27DB-BD31-4B8C-83A1-F6EECF244321}">
                <p14:modId xmlns:p14="http://schemas.microsoft.com/office/powerpoint/2010/main" val="3127736484"/>
              </p:ext>
            </p:extLst>
          </p:nvPr>
        </p:nvGraphicFramePr>
        <p:xfrm>
          <a:off x="3555161" y="2524305"/>
          <a:ext cx="2219932" cy="2388780"/>
        </p:xfrm>
        <a:graphic>
          <a:graphicData uri="http://schemas.openxmlformats.org/drawingml/2006/table">
            <a:tbl>
              <a:tblPr bandRow="1">
                <a:tableStyleId>{5C22544A-7EE6-4342-B048-85BDC9FD1C3A}</a:tableStyleId>
              </a:tblPr>
              <a:tblGrid>
                <a:gridCol w="2219932">
                  <a:extLst>
                    <a:ext uri="{9D8B030D-6E8A-4147-A177-3AD203B41FA5}">
                      <a16:colId xmlns:a16="http://schemas.microsoft.com/office/drawing/2014/main" val="1465454464"/>
                    </a:ext>
                  </a:extLst>
                </a:gridCol>
              </a:tblGrid>
              <a:tr h="398130">
                <a:tc>
                  <a:txBody>
                    <a:bodyPr/>
                    <a:lstStyle/>
                    <a:p>
                      <a:pPr algn="ctr" rtl="0" fontAlgn="base">
                        <a:lnSpc>
                          <a:spcPts val="1200"/>
                        </a:lnSpc>
                        <a:buNone/>
                      </a:pPr>
                      <a:r>
                        <a:rPr lang="en-US" sz="1600" b="1" dirty="0">
                          <a:solidFill>
                            <a:srgbClr val="333333"/>
                          </a:solidFill>
                          <a:effectLst/>
                          <a:latin typeface="Roboto"/>
                        </a:rPr>
                        <a:t>Green</a:t>
                      </a:r>
                      <a:r>
                        <a:rPr lang="en-US" sz="1600" dirty="0">
                          <a:solidFill>
                            <a:srgbClr val="333333"/>
                          </a:solidFill>
                          <a:effectLst/>
                          <a:latin typeface="Roboto"/>
                        </a:rPr>
                        <a:t> </a:t>
                      </a:r>
                    </a:p>
                  </a:txBody>
                  <a:tcPr marL="0" marR="0" marT="0" marB="109728" anchor="b">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00E400"/>
                    </a:solidFill>
                  </a:tcPr>
                </a:tc>
                <a:extLst>
                  <a:ext uri="{0D108BD9-81ED-4DB2-BD59-A6C34878D82A}">
                    <a16:rowId xmlns:a16="http://schemas.microsoft.com/office/drawing/2014/main" val="27551658"/>
                  </a:ext>
                </a:extLst>
              </a:tr>
              <a:tr h="398130">
                <a:tc>
                  <a:txBody>
                    <a:bodyPr/>
                    <a:lstStyle/>
                    <a:p>
                      <a:pPr algn="ctr" rtl="0" fontAlgn="base">
                        <a:lnSpc>
                          <a:spcPts val="1200"/>
                        </a:lnSpc>
                        <a:buNone/>
                      </a:pPr>
                      <a:r>
                        <a:rPr lang="en-US" sz="1600" b="1" dirty="0">
                          <a:solidFill>
                            <a:srgbClr val="333333"/>
                          </a:solidFill>
                          <a:effectLst/>
                          <a:latin typeface="Roboto"/>
                        </a:rPr>
                        <a:t>Yellow</a:t>
                      </a:r>
                      <a:r>
                        <a:rPr lang="en-US" sz="1600" dirty="0">
                          <a:solidFill>
                            <a:srgbClr val="333333"/>
                          </a:solidFill>
                          <a:effectLst/>
                          <a:latin typeface="Roboto"/>
                        </a:rPr>
                        <a:t> </a:t>
                      </a:r>
                    </a:p>
                  </a:txBody>
                  <a:tcPr marL="0" marR="0" marT="0" marB="109728" anchor="b">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00"/>
                    </a:solidFill>
                  </a:tcPr>
                </a:tc>
                <a:extLst>
                  <a:ext uri="{0D108BD9-81ED-4DB2-BD59-A6C34878D82A}">
                    <a16:rowId xmlns:a16="http://schemas.microsoft.com/office/drawing/2014/main" val="772736759"/>
                  </a:ext>
                </a:extLst>
              </a:tr>
              <a:tr h="398130">
                <a:tc>
                  <a:txBody>
                    <a:bodyPr/>
                    <a:lstStyle/>
                    <a:p>
                      <a:pPr algn="ctr" rtl="0" fontAlgn="base">
                        <a:lnSpc>
                          <a:spcPts val="1200"/>
                        </a:lnSpc>
                        <a:buNone/>
                      </a:pPr>
                      <a:r>
                        <a:rPr lang="en-US" sz="1600" b="1" dirty="0">
                          <a:effectLst/>
                          <a:latin typeface="Roboto"/>
                        </a:rPr>
                        <a:t>Orange</a:t>
                      </a:r>
                      <a:r>
                        <a:rPr lang="en-US" sz="1600" dirty="0">
                          <a:effectLst/>
                          <a:latin typeface="Roboto"/>
                        </a:rPr>
                        <a:t> </a:t>
                      </a:r>
                    </a:p>
                  </a:txBody>
                  <a:tcPr marL="0" marR="0" marT="0" marB="109728" anchor="b">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7E00"/>
                    </a:solidFill>
                  </a:tcPr>
                </a:tc>
                <a:extLst>
                  <a:ext uri="{0D108BD9-81ED-4DB2-BD59-A6C34878D82A}">
                    <a16:rowId xmlns:a16="http://schemas.microsoft.com/office/drawing/2014/main" val="1178440937"/>
                  </a:ext>
                </a:extLst>
              </a:tr>
              <a:tr h="398130">
                <a:tc>
                  <a:txBody>
                    <a:bodyPr/>
                    <a:lstStyle/>
                    <a:p>
                      <a:pPr algn="ctr" rtl="0" fontAlgn="base">
                        <a:lnSpc>
                          <a:spcPts val="1200"/>
                        </a:lnSpc>
                        <a:buNone/>
                      </a:pPr>
                      <a:r>
                        <a:rPr lang="en-US" sz="1600" b="1" dirty="0">
                          <a:effectLst/>
                          <a:latin typeface="Roboto"/>
                        </a:rPr>
                        <a:t>Red</a:t>
                      </a:r>
                      <a:r>
                        <a:rPr lang="en-US" sz="1600" dirty="0">
                          <a:effectLst/>
                          <a:latin typeface="Roboto"/>
                        </a:rPr>
                        <a:t> </a:t>
                      </a:r>
                    </a:p>
                  </a:txBody>
                  <a:tcPr marL="0" marR="0" marT="0" marB="109728" anchor="b">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0000"/>
                    </a:solidFill>
                  </a:tcPr>
                </a:tc>
                <a:extLst>
                  <a:ext uri="{0D108BD9-81ED-4DB2-BD59-A6C34878D82A}">
                    <a16:rowId xmlns:a16="http://schemas.microsoft.com/office/drawing/2014/main" val="1792858409"/>
                  </a:ext>
                </a:extLst>
              </a:tr>
              <a:tr h="398130">
                <a:tc>
                  <a:txBody>
                    <a:bodyPr/>
                    <a:lstStyle/>
                    <a:p>
                      <a:pPr algn="ctr" rtl="0" fontAlgn="base">
                        <a:lnSpc>
                          <a:spcPts val="1200"/>
                        </a:lnSpc>
                        <a:buNone/>
                      </a:pPr>
                      <a:r>
                        <a:rPr lang="en-US" sz="1600" b="1" dirty="0">
                          <a:effectLst/>
                          <a:latin typeface="Roboto"/>
                        </a:rPr>
                        <a:t>Purple</a:t>
                      </a:r>
                      <a:r>
                        <a:rPr lang="en-US" sz="1600" dirty="0">
                          <a:effectLst/>
                          <a:latin typeface="Roboto"/>
                        </a:rPr>
                        <a:t> </a:t>
                      </a:r>
                    </a:p>
                  </a:txBody>
                  <a:tcPr marL="0" marR="0" marT="0" marB="109728" anchor="b">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8F3F97"/>
                    </a:solidFill>
                  </a:tcPr>
                </a:tc>
                <a:extLst>
                  <a:ext uri="{0D108BD9-81ED-4DB2-BD59-A6C34878D82A}">
                    <a16:rowId xmlns:a16="http://schemas.microsoft.com/office/drawing/2014/main" val="2930710331"/>
                  </a:ext>
                </a:extLst>
              </a:tr>
              <a:tr h="398130">
                <a:tc>
                  <a:txBody>
                    <a:bodyPr/>
                    <a:lstStyle/>
                    <a:p>
                      <a:pPr algn="ctr" rtl="0" fontAlgn="base">
                        <a:lnSpc>
                          <a:spcPts val="1200"/>
                        </a:lnSpc>
                        <a:buNone/>
                      </a:pPr>
                      <a:r>
                        <a:rPr lang="en-US" sz="1600" b="1" dirty="0">
                          <a:effectLst/>
                          <a:latin typeface="Roboto"/>
                        </a:rPr>
                        <a:t>Maroon</a:t>
                      </a:r>
                      <a:r>
                        <a:rPr lang="en-US" sz="1600" dirty="0">
                          <a:effectLst/>
                          <a:latin typeface="Roboto"/>
                        </a:rPr>
                        <a:t> </a:t>
                      </a:r>
                    </a:p>
                  </a:txBody>
                  <a:tcPr marL="0" marR="0" marT="0" marB="109728" anchor="b">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7E0023"/>
                    </a:solidFill>
                  </a:tcPr>
                </a:tc>
                <a:extLst>
                  <a:ext uri="{0D108BD9-81ED-4DB2-BD59-A6C34878D82A}">
                    <a16:rowId xmlns:a16="http://schemas.microsoft.com/office/drawing/2014/main" val="1567268442"/>
                  </a:ext>
                </a:extLst>
              </a:tr>
            </a:tbl>
          </a:graphicData>
        </a:graphic>
      </p:graphicFrame>
      <p:graphicFrame>
        <p:nvGraphicFramePr>
          <p:cNvPr id="7" name="Table 6">
            <a:extLst>
              <a:ext uri="{FF2B5EF4-FFF2-40B4-BE49-F238E27FC236}">
                <a16:creationId xmlns:a16="http://schemas.microsoft.com/office/drawing/2014/main" id="{4DEADD87-2BE2-A443-2AC0-DC7A1F99C70F}"/>
              </a:ext>
            </a:extLst>
          </p:cNvPr>
          <p:cNvGraphicFramePr>
            <a:graphicFrameLocks noGrp="1"/>
          </p:cNvGraphicFramePr>
          <p:nvPr>
            <p:extLst>
              <p:ext uri="{D42A27DB-BD31-4B8C-83A1-F6EECF244321}">
                <p14:modId xmlns:p14="http://schemas.microsoft.com/office/powerpoint/2010/main" val="453086720"/>
              </p:ext>
            </p:extLst>
          </p:nvPr>
        </p:nvGraphicFramePr>
        <p:xfrm>
          <a:off x="6459387" y="3717624"/>
          <a:ext cx="2219932" cy="1194390"/>
        </p:xfrm>
        <a:graphic>
          <a:graphicData uri="http://schemas.openxmlformats.org/drawingml/2006/table">
            <a:tbl>
              <a:tblPr bandRow="1">
                <a:tableStyleId>{5C22544A-7EE6-4342-B048-85BDC9FD1C3A}</a:tableStyleId>
              </a:tblPr>
              <a:tblGrid>
                <a:gridCol w="2219932">
                  <a:extLst>
                    <a:ext uri="{9D8B030D-6E8A-4147-A177-3AD203B41FA5}">
                      <a16:colId xmlns:a16="http://schemas.microsoft.com/office/drawing/2014/main" val="1465454464"/>
                    </a:ext>
                  </a:extLst>
                </a:gridCol>
              </a:tblGrid>
              <a:tr h="398130">
                <a:tc>
                  <a:txBody>
                    <a:bodyPr/>
                    <a:lstStyle/>
                    <a:p>
                      <a:pPr algn="ctr" rtl="0" fontAlgn="base">
                        <a:lnSpc>
                          <a:spcPts val="1200"/>
                        </a:lnSpc>
                        <a:buNone/>
                      </a:pPr>
                      <a:r>
                        <a:rPr lang="en-US" sz="1600" b="1" dirty="0">
                          <a:solidFill>
                            <a:schemeClr val="bg1"/>
                          </a:solidFill>
                          <a:effectLst/>
                          <a:latin typeface="Roboto"/>
                        </a:rPr>
                        <a:t>Alert</a:t>
                      </a:r>
                      <a:endParaRPr lang="en-US" sz="1600" dirty="0">
                        <a:solidFill>
                          <a:schemeClr val="bg1"/>
                        </a:solidFill>
                        <a:effectLst/>
                        <a:latin typeface="Roboto"/>
                      </a:endParaRPr>
                    </a:p>
                  </a:txBody>
                  <a:tcPr marL="66675" marR="66675" marB="109728" anchor="b">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0000"/>
                    </a:solidFill>
                  </a:tcPr>
                </a:tc>
                <a:extLst>
                  <a:ext uri="{0D108BD9-81ED-4DB2-BD59-A6C34878D82A}">
                    <a16:rowId xmlns:a16="http://schemas.microsoft.com/office/drawing/2014/main" val="1792858409"/>
                  </a:ext>
                </a:extLst>
              </a:tr>
              <a:tr h="398130">
                <a:tc>
                  <a:txBody>
                    <a:bodyPr/>
                    <a:lstStyle/>
                    <a:p>
                      <a:pPr algn="ctr" rtl="0" fontAlgn="base">
                        <a:lnSpc>
                          <a:spcPts val="1200"/>
                        </a:lnSpc>
                        <a:buNone/>
                      </a:pPr>
                      <a:r>
                        <a:rPr lang="en-US" sz="1600" b="1" dirty="0">
                          <a:solidFill>
                            <a:schemeClr val="bg1"/>
                          </a:solidFill>
                          <a:effectLst/>
                          <a:latin typeface="Roboto"/>
                        </a:rPr>
                        <a:t>Warning</a:t>
                      </a:r>
                      <a:endParaRPr lang="en-US" sz="1600" dirty="0">
                        <a:solidFill>
                          <a:schemeClr val="bg1"/>
                        </a:solidFill>
                        <a:effectLst/>
                        <a:latin typeface="Roboto"/>
                      </a:endParaRPr>
                    </a:p>
                  </a:txBody>
                  <a:tcPr marL="66675" marR="66675" marB="109728" anchor="b">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8F3F97"/>
                    </a:solidFill>
                  </a:tcPr>
                </a:tc>
                <a:extLst>
                  <a:ext uri="{0D108BD9-81ED-4DB2-BD59-A6C34878D82A}">
                    <a16:rowId xmlns:a16="http://schemas.microsoft.com/office/drawing/2014/main" val="2930710331"/>
                  </a:ext>
                </a:extLst>
              </a:tr>
              <a:tr h="398130">
                <a:tc>
                  <a:txBody>
                    <a:bodyPr/>
                    <a:lstStyle/>
                    <a:p>
                      <a:pPr algn="ctr" rtl="0" fontAlgn="base">
                        <a:lnSpc>
                          <a:spcPts val="1200"/>
                        </a:lnSpc>
                        <a:buNone/>
                      </a:pPr>
                      <a:r>
                        <a:rPr lang="en-US" sz="1600" b="1" dirty="0">
                          <a:solidFill>
                            <a:schemeClr val="bg1"/>
                          </a:solidFill>
                          <a:effectLst/>
                          <a:latin typeface="Roboto"/>
                        </a:rPr>
                        <a:t>Emergency</a:t>
                      </a:r>
                      <a:endParaRPr lang="en-US" sz="1600" dirty="0">
                        <a:solidFill>
                          <a:schemeClr val="bg1"/>
                        </a:solidFill>
                        <a:effectLst/>
                        <a:latin typeface="Roboto"/>
                      </a:endParaRPr>
                    </a:p>
                  </a:txBody>
                  <a:tcPr marL="66675" marR="66675" marB="109728" anchor="b">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7E0023"/>
                    </a:solidFill>
                  </a:tcPr>
                </a:tc>
                <a:extLst>
                  <a:ext uri="{0D108BD9-81ED-4DB2-BD59-A6C34878D82A}">
                    <a16:rowId xmlns:a16="http://schemas.microsoft.com/office/drawing/2014/main" val="1567268442"/>
                  </a:ext>
                </a:extLst>
              </a:tr>
            </a:tbl>
          </a:graphicData>
        </a:graphic>
      </p:graphicFrame>
      <p:sp>
        <p:nvSpPr>
          <p:cNvPr id="8" name="TextBox 7">
            <a:extLst>
              <a:ext uri="{FF2B5EF4-FFF2-40B4-BE49-F238E27FC236}">
                <a16:creationId xmlns:a16="http://schemas.microsoft.com/office/drawing/2014/main" id="{8975D1CD-C752-285E-03EA-A11F97A6281C}"/>
              </a:ext>
            </a:extLst>
          </p:cNvPr>
          <p:cNvSpPr txBox="1"/>
          <p:nvPr/>
        </p:nvSpPr>
        <p:spPr>
          <a:xfrm rot="16200000">
            <a:off x="209841" y="545328"/>
            <a:ext cx="1056737" cy="414487"/>
          </a:xfrm>
          <a:prstGeom prst="rect">
            <a:avLst/>
          </a:prstGeom>
          <a:noFill/>
        </p:spPr>
        <p:txBody>
          <a:bodyPr rot="0" spcFirstLastPara="0" vertOverflow="overflow" horzOverflow="overflow" vert="horz" wrap="square" lIns="91440" tIns="45720" rIns="91440" bIns="45720" numCol="1" spcCol="0" rtlCol="0" fromWordArt="0" anchor="b" anchorCtr="0" forceAA="0" compatLnSpc="1">
            <a:prstTxWarp prst="textNoShape">
              <a:avLst/>
            </a:prstTxWarp>
            <a:spAutoFit/>
          </a:bodyPr>
          <a:lstStyle/>
          <a:p>
            <a:pPr algn="r"/>
            <a:r>
              <a:rPr lang="en-US" sz="2000" dirty="0">
                <a:latin typeface="Roboto"/>
                <a:ea typeface="Calibri"/>
                <a:cs typeface="Calibri"/>
              </a:rPr>
              <a:t>AQI-SL</a:t>
            </a:r>
            <a:endParaRPr lang="en-US" sz="2000" dirty="0">
              <a:latin typeface="Roboto"/>
              <a:ea typeface="Roboto"/>
              <a:cs typeface="Roboto"/>
            </a:endParaRPr>
          </a:p>
        </p:txBody>
      </p:sp>
      <p:sp>
        <p:nvSpPr>
          <p:cNvPr id="10" name="TextBox 9">
            <a:extLst>
              <a:ext uri="{FF2B5EF4-FFF2-40B4-BE49-F238E27FC236}">
                <a16:creationId xmlns:a16="http://schemas.microsoft.com/office/drawing/2014/main" id="{523DBB17-B56C-7C23-64EC-1AFAE073E7CC}"/>
              </a:ext>
            </a:extLst>
          </p:cNvPr>
          <p:cNvSpPr txBox="1"/>
          <p:nvPr/>
        </p:nvSpPr>
        <p:spPr>
          <a:xfrm rot="16200000">
            <a:off x="10511217" y="1041346"/>
            <a:ext cx="2034398" cy="400110"/>
          </a:xfrm>
          <a:prstGeom prst="rect">
            <a:avLst/>
          </a:prstGeom>
          <a:noFill/>
        </p:spPr>
        <p:txBody>
          <a:bodyPr rot="0" spcFirstLastPara="0" vertOverflow="overflow" horzOverflow="overflow" vert="horz" wrap="square" lIns="91440" tIns="45720" rIns="91440" bIns="45720" numCol="1" spcCol="0" rtlCol="0" fromWordArt="0" anchor="b" anchorCtr="0" forceAA="0" compatLnSpc="1">
            <a:prstTxWarp prst="textNoShape">
              <a:avLst/>
            </a:prstTxWarp>
            <a:spAutoFit/>
          </a:bodyPr>
          <a:lstStyle/>
          <a:p>
            <a:pPr algn="r"/>
            <a:r>
              <a:rPr lang="en-US" sz="2000" dirty="0">
                <a:latin typeface="Roboto"/>
                <a:ea typeface="Calibri"/>
                <a:cs typeface="Calibri"/>
              </a:rPr>
              <a:t>CRAP-DAQ-SL</a:t>
            </a:r>
            <a:endParaRPr lang="en-US" dirty="0"/>
          </a:p>
        </p:txBody>
      </p:sp>
      <p:pic>
        <p:nvPicPr>
          <p:cNvPr id="15" name="Picture 14" descr="A black arrow pointing to the right&#10;&#10;AI-generated content may be incorrect.">
            <a:extLst>
              <a:ext uri="{FF2B5EF4-FFF2-40B4-BE49-F238E27FC236}">
                <a16:creationId xmlns:a16="http://schemas.microsoft.com/office/drawing/2014/main" id="{B4E7DCCE-F606-B309-58E8-37728B9502AF}"/>
              </a:ext>
            </a:extLst>
          </p:cNvPr>
          <p:cNvPicPr>
            <a:picLocks noChangeAspect="1"/>
          </p:cNvPicPr>
          <p:nvPr/>
        </p:nvPicPr>
        <p:blipFill>
          <a:blip r:embed="rId8"/>
          <a:stretch>
            <a:fillRect/>
          </a:stretch>
        </p:blipFill>
        <p:spPr>
          <a:xfrm>
            <a:off x="5945075" y="3858161"/>
            <a:ext cx="334048" cy="944720"/>
          </a:xfrm>
          <a:prstGeom prst="rect">
            <a:avLst/>
          </a:prstGeom>
        </p:spPr>
      </p:pic>
    </p:spTree>
    <p:extLst>
      <p:ext uri="{BB962C8B-B14F-4D97-AF65-F5344CB8AC3E}">
        <p14:creationId xmlns:p14="http://schemas.microsoft.com/office/powerpoint/2010/main" val="1471909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1000"/>
                                  </p:stCondLst>
                                  <p:childTnLst>
                                    <p:set>
                                      <p:cBhvr>
                                        <p:cTn id="9" dur="1" fill="hold">
                                          <p:stCondLst>
                                            <p:cond delay="499"/>
                                          </p:stCondLst>
                                        </p:cTn>
                                        <p:tgtEl>
                                          <p:spTgt spid="15"/>
                                        </p:tgtEl>
                                        <p:attrNameLst>
                                          <p:attrName>style.visibility</p:attrName>
                                        </p:attrNameLst>
                                      </p:cBhvr>
                                      <p:to>
                                        <p:strVal val="visible"/>
                                      </p:to>
                                    </p:set>
                                  </p:childTnLst>
                                </p:cTn>
                              </p:par>
                            </p:childTnLst>
                          </p:cTn>
                        </p:par>
                        <p:par>
                          <p:cTn id="10" fill="hold">
                            <p:stCondLst>
                              <p:cond delay="2000"/>
                            </p:stCondLst>
                            <p:childTnLst>
                              <p:par>
                                <p:cTn id="11" presetID="10" presetClass="entr" presetSubtype="0" fill="hold" nodeType="afterEffect">
                                  <p:stCondLst>
                                    <p:cond delay="5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D38D6DB2-02A7-89B3-39B8-6EBCFD72A46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26C9D8B-6A95-B53E-3821-B863316677F3}"/>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57B903D0-1C75-A2C2-E3E2-AAE02C6FA5BC}"/>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CD548E65-4CAD-FB99-3F3F-D0D1A00603E9}"/>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C7C66653-AFE3-3D6A-71FA-82C24302360F}"/>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CAE1FE5B-7FB4-331E-EE18-07C2754F8393}"/>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7E40AFDA-6824-97F4-4534-6FF589578646}"/>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6128062F-464F-BDC1-255E-3A978C252094}"/>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Title 27">
            <a:extLst>
              <a:ext uri="{FF2B5EF4-FFF2-40B4-BE49-F238E27FC236}">
                <a16:creationId xmlns:a16="http://schemas.microsoft.com/office/drawing/2014/main" id="{EE5A558E-EE5F-C71F-A5E3-B183E8FAB35E}"/>
              </a:ext>
            </a:extLst>
          </p:cNvPr>
          <p:cNvSpPr>
            <a:spLocks noGrp="1"/>
          </p:cNvSpPr>
          <p:nvPr>
            <p:ph type="title"/>
          </p:nvPr>
        </p:nvSpPr>
        <p:spPr>
          <a:xfrm>
            <a:off x="608788" y="4235"/>
            <a:ext cx="10974423" cy="1240485"/>
          </a:xfrm>
        </p:spPr>
        <p:txBody>
          <a:bodyPr>
            <a:normAutofit/>
          </a:bodyPr>
          <a:lstStyle/>
          <a:p>
            <a:r>
              <a:rPr lang="en-US" sz="3200" dirty="0">
                <a:latin typeface="Roboto" panose="02000000000000000000" pitchFamily="2" charset="0"/>
                <a:ea typeface="Roboto" panose="02000000000000000000" pitchFamily="2" charset="0"/>
                <a:cs typeface="Roboto" panose="02000000000000000000" pitchFamily="2" charset="0"/>
              </a:rPr>
              <a:t>Key Actions or Initiatives: Joint Actions</a:t>
            </a:r>
          </a:p>
        </p:txBody>
      </p:sp>
      <p:sp>
        <p:nvSpPr>
          <p:cNvPr id="80" name="Content Placeholder 28">
            <a:extLst>
              <a:ext uri="{FF2B5EF4-FFF2-40B4-BE49-F238E27FC236}">
                <a16:creationId xmlns:a16="http://schemas.microsoft.com/office/drawing/2014/main" id="{F356899D-86E9-2409-42F5-6CADBF32E893}"/>
              </a:ext>
            </a:extLst>
          </p:cNvPr>
          <p:cNvSpPr>
            <a:spLocks noGrp="1"/>
          </p:cNvSpPr>
          <p:nvPr>
            <p:ph idx="1"/>
          </p:nvPr>
        </p:nvSpPr>
        <p:spPr>
          <a:xfrm>
            <a:off x="898086" y="1440727"/>
            <a:ext cx="4692925" cy="4892598"/>
          </a:xfrm>
        </p:spPr>
        <p:txBody>
          <a:bodyPr numCol="1" spcCol="548640">
            <a:noAutofit/>
          </a:bodyPr>
          <a:lstStyle/>
          <a:p>
            <a:pPr marL="0" indent="0">
              <a:spcBef>
                <a:spcPts val="800"/>
              </a:spcBef>
              <a:buSzPct val="120000"/>
              <a:buNone/>
            </a:pPr>
            <a:r>
              <a:rPr lang="en-US" sz="1800" b="1" dirty="0">
                <a:latin typeface="Roboto" panose="02000000000000000000" pitchFamily="2" charset="0"/>
                <a:ea typeface="Roboto" panose="02000000000000000000" pitchFamily="2" charset="0"/>
                <a:cs typeface="Roboto" panose="02000000000000000000" pitchFamily="2" charset="0"/>
              </a:rPr>
              <a:t>Local Joint Actions</a:t>
            </a:r>
          </a:p>
          <a:p>
            <a:pPr>
              <a:spcBef>
                <a:spcPts val="800"/>
              </a:spcBef>
              <a:buSzPct val="120000"/>
            </a:pPr>
            <a:r>
              <a:rPr lang="en-US" sz="1800" dirty="0" err="1">
                <a:latin typeface="Roboto" panose="02000000000000000000" pitchFamily="2" charset="0"/>
                <a:ea typeface="Roboto" panose="02000000000000000000" pitchFamily="2" charset="0"/>
                <a:cs typeface="Roboto" panose="02000000000000000000" pitchFamily="2" charset="0"/>
              </a:rPr>
              <a:t>AirMAC</a:t>
            </a:r>
            <a:r>
              <a:rPr lang="en-US" sz="1800" dirty="0">
                <a:latin typeface="Roboto" panose="02000000000000000000" pitchFamily="2" charset="0"/>
                <a:ea typeface="Roboto" panose="02000000000000000000" pitchFamily="2" charset="0"/>
                <a:cs typeface="Roboto" panose="02000000000000000000" pitchFamily="2" charset="0"/>
              </a:rPr>
              <a:t>: Air Resource Management Centre</a:t>
            </a:r>
          </a:p>
          <a:p>
            <a:pPr>
              <a:spcBef>
                <a:spcPts val="800"/>
              </a:spcBef>
              <a:buSzPct val="120000"/>
            </a:pPr>
            <a:r>
              <a:rPr lang="en-US" sz="1800" dirty="0">
                <a:latin typeface="Roboto" panose="02000000000000000000" pitchFamily="2" charset="0"/>
                <a:ea typeface="Roboto" panose="02000000000000000000" pitchFamily="2" charset="0"/>
                <a:cs typeface="Roboto" panose="02000000000000000000" pitchFamily="2" charset="0"/>
              </a:rPr>
              <a:t>Clean Air Action Plan</a:t>
            </a:r>
          </a:p>
          <a:p>
            <a:pPr>
              <a:spcBef>
                <a:spcPts val="800"/>
              </a:spcBef>
              <a:buSzPct val="120000"/>
            </a:pPr>
            <a:r>
              <a:rPr lang="en-US" sz="1800" dirty="0">
                <a:latin typeface="Roboto" panose="02000000000000000000" pitchFamily="2" charset="0"/>
                <a:ea typeface="Roboto" panose="02000000000000000000" pitchFamily="2" charset="0"/>
                <a:cs typeface="Roboto" panose="02000000000000000000" pitchFamily="2" charset="0"/>
              </a:rPr>
              <a:t>VET (Vehicular Emission Test) Trust Fund</a:t>
            </a:r>
          </a:p>
          <a:p>
            <a:pPr>
              <a:spcBef>
                <a:spcPts val="800"/>
              </a:spcBef>
              <a:buSzPct val="120000"/>
            </a:pPr>
            <a:r>
              <a:rPr lang="en-US" sz="1800" dirty="0">
                <a:latin typeface="Roboto" panose="02000000000000000000" pitchFamily="2" charset="0"/>
                <a:ea typeface="Roboto" panose="02000000000000000000" pitchFamily="2" charset="0"/>
                <a:cs typeface="Roboto" panose="02000000000000000000" pitchFamily="2" charset="0"/>
              </a:rPr>
              <a:t>NEAP: National Environmental Action Plan, 2022–2030</a:t>
            </a:r>
          </a:p>
          <a:p>
            <a:pPr>
              <a:spcBef>
                <a:spcPts val="800"/>
              </a:spcBef>
              <a:buSzPct val="120000"/>
            </a:pPr>
            <a:r>
              <a:rPr lang="en-US" sz="1800" dirty="0">
                <a:latin typeface="Roboto" panose="02000000000000000000" pitchFamily="2" charset="0"/>
                <a:ea typeface="Roboto" panose="02000000000000000000" pitchFamily="2" charset="0"/>
                <a:cs typeface="Roboto" panose="02000000000000000000" pitchFamily="2" charset="0"/>
              </a:rPr>
              <a:t>Haritha Lanka </a:t>
            </a:r>
            <a:r>
              <a:rPr lang="en-US" sz="1800" dirty="0" err="1">
                <a:latin typeface="Roboto" panose="02000000000000000000" pitchFamily="2" charset="0"/>
                <a:ea typeface="Roboto" panose="02000000000000000000" pitchFamily="2" charset="0"/>
                <a:cs typeface="Roboto" panose="02000000000000000000" pitchFamily="2" charset="0"/>
              </a:rPr>
              <a:t>Programme</a:t>
            </a:r>
            <a:r>
              <a:rPr lang="en-US" sz="1800" dirty="0">
                <a:latin typeface="Roboto" panose="02000000000000000000" pitchFamily="2" charset="0"/>
                <a:ea typeface="Roboto" panose="02000000000000000000" pitchFamily="2" charset="0"/>
                <a:cs typeface="Roboto" panose="02000000000000000000" pitchFamily="2" charset="0"/>
              </a:rPr>
              <a:t> – Mission 1 “Clean Air – Everywhere”</a:t>
            </a:r>
          </a:p>
          <a:p>
            <a:pPr>
              <a:spcBef>
                <a:spcPts val="800"/>
              </a:spcBef>
              <a:buSzPct val="120000"/>
            </a:pPr>
            <a:r>
              <a:rPr lang="en-US" sz="1800" dirty="0">
                <a:latin typeface="Roboto" panose="02000000000000000000" pitchFamily="2" charset="0"/>
                <a:ea typeface="Roboto" panose="02000000000000000000" pitchFamily="2" charset="0"/>
                <a:cs typeface="Roboto" panose="02000000000000000000" pitchFamily="2" charset="0"/>
              </a:rPr>
              <a:t>National Air Quality Network, Sri Lanka </a:t>
            </a:r>
          </a:p>
          <a:p>
            <a:pPr>
              <a:spcBef>
                <a:spcPts val="800"/>
              </a:spcBef>
              <a:buSzPct val="120000"/>
            </a:pPr>
            <a:r>
              <a:rPr lang="en-US" sz="1800" dirty="0">
                <a:latin typeface="Roboto" panose="02000000000000000000" pitchFamily="2" charset="0"/>
                <a:ea typeface="Roboto" panose="02000000000000000000" pitchFamily="2" charset="0"/>
                <a:cs typeface="Roboto" panose="02000000000000000000" pitchFamily="2" charset="0"/>
              </a:rPr>
              <a:t>more…</a:t>
            </a:r>
          </a:p>
          <a:p>
            <a:pPr>
              <a:spcBef>
                <a:spcPts val="800"/>
              </a:spcBef>
              <a:buSzPct val="120000"/>
            </a:pPr>
            <a:endParaRPr lang="en-US" sz="1600" dirty="0">
              <a:latin typeface="Roboto" panose="02000000000000000000" pitchFamily="2" charset="0"/>
              <a:ea typeface="Roboto" panose="02000000000000000000" pitchFamily="2" charset="0"/>
              <a:cs typeface="Roboto" panose="02000000000000000000" pitchFamily="2" charset="0"/>
            </a:endParaRPr>
          </a:p>
        </p:txBody>
      </p:sp>
      <p:sp>
        <p:nvSpPr>
          <p:cNvPr id="6" name="Content Placeholder 28">
            <a:extLst>
              <a:ext uri="{FF2B5EF4-FFF2-40B4-BE49-F238E27FC236}">
                <a16:creationId xmlns:a16="http://schemas.microsoft.com/office/drawing/2014/main" id="{C3152745-1482-4C56-CA74-F4E79DE459D9}"/>
              </a:ext>
            </a:extLst>
          </p:cNvPr>
          <p:cNvSpPr txBox="1">
            <a:spLocks/>
          </p:cNvSpPr>
          <p:nvPr/>
        </p:nvSpPr>
        <p:spPr>
          <a:xfrm>
            <a:off x="6272216" y="1345579"/>
            <a:ext cx="5021698" cy="4892598"/>
          </a:xfrm>
          <a:prstGeom prst="rect">
            <a:avLst/>
          </a:prstGeom>
        </p:spPr>
        <p:txBody>
          <a:bodyPr vert="horz" lIns="91440" tIns="45720" rIns="91440" bIns="45720" numCol="1" spcCol="548640" rtlCol="0" anchor="t">
            <a:noAutofit/>
          </a:bodyPr>
          <a:lstStyle>
            <a:lvl1pPr marL="228611" indent="-228611" algn="l" defTabSz="609630" rtl="0" eaLnBrk="1" latinLnBrk="0" hangingPunct="1">
              <a:spcBef>
                <a:spcPct val="20000"/>
              </a:spcBef>
              <a:buSzPct val="120000"/>
              <a:buFont typeface="Arial" pitchFamily="34" charset="0"/>
              <a:buChar char="•"/>
              <a:defRPr sz="2133" kern="1200">
                <a:solidFill>
                  <a:schemeClr val="tx1"/>
                </a:solidFill>
                <a:latin typeface="+mn-lt"/>
                <a:ea typeface="+mn-ea"/>
                <a:cs typeface="+mn-cs"/>
              </a:defRPr>
            </a:lvl1pPr>
            <a:lvl2pPr marL="630238" indent="-233363" algn="l" defTabSz="609630" rtl="0" eaLnBrk="1" latinLnBrk="0" hangingPunct="1">
              <a:spcBef>
                <a:spcPct val="20000"/>
              </a:spcBef>
              <a:buSzPct val="70000"/>
              <a:buFont typeface="Courier New" panose="02070309020205020404" pitchFamily="49" charset="0"/>
              <a:buChar char="o"/>
              <a:defRPr sz="1867" kern="1200">
                <a:solidFill>
                  <a:schemeClr val="tx1"/>
                </a:solidFill>
                <a:latin typeface="+mn-lt"/>
                <a:ea typeface="+mn-ea"/>
                <a:cs typeface="+mn-cs"/>
              </a:defRPr>
            </a:lvl2pPr>
            <a:lvl3pPr marL="914400" indent="-223838" algn="l" defTabSz="609630" rtl="0" eaLnBrk="1" latinLnBrk="0" hangingPunct="1">
              <a:spcBef>
                <a:spcPct val="20000"/>
              </a:spcBef>
              <a:buFont typeface="Wingdings" panose="05000000000000000000" pitchFamily="2" charset="2"/>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0" indent="0">
              <a:spcBef>
                <a:spcPts val="400"/>
              </a:spcBef>
              <a:buFont typeface="Arial" pitchFamily="34" charset="0"/>
              <a:buNone/>
            </a:pPr>
            <a:r>
              <a:rPr lang="en-US" sz="1800" b="1" dirty="0">
                <a:latin typeface="Roboto" panose="02000000000000000000" pitchFamily="2" charset="0"/>
                <a:ea typeface="Roboto" panose="02000000000000000000" pitchFamily="2" charset="0"/>
                <a:cs typeface="Roboto" panose="02000000000000000000" pitchFamily="2" charset="0"/>
              </a:rPr>
              <a:t>International Joint Actions</a:t>
            </a:r>
          </a:p>
          <a:p>
            <a:pPr marL="228600" indent="-228600">
              <a:spcBef>
                <a:spcPts val="400"/>
              </a:spcBef>
            </a:pPr>
            <a:r>
              <a:rPr lang="en-US" sz="1600" dirty="0">
                <a:latin typeface="Roboto" panose="02000000000000000000" pitchFamily="2" charset="0"/>
                <a:ea typeface="Roboto" panose="02000000000000000000" pitchFamily="2" charset="0"/>
                <a:cs typeface="Roboto" panose="02000000000000000000" pitchFamily="2" charset="0"/>
              </a:rPr>
              <a:t>UNEP: United Nations Environment </a:t>
            </a:r>
            <a:r>
              <a:rPr lang="en-US" sz="1600" dirty="0" err="1">
                <a:latin typeface="Roboto" panose="02000000000000000000" pitchFamily="2" charset="0"/>
                <a:ea typeface="Roboto" panose="02000000000000000000" pitchFamily="2" charset="0"/>
                <a:cs typeface="Roboto" panose="02000000000000000000" pitchFamily="2" charset="0"/>
              </a:rPr>
              <a:t>Programme</a:t>
            </a:r>
            <a:endParaRPr lang="en-US" sz="1600" dirty="0">
              <a:latin typeface="Roboto" panose="02000000000000000000" pitchFamily="2" charset="0"/>
              <a:ea typeface="Roboto" panose="02000000000000000000" pitchFamily="2" charset="0"/>
              <a:cs typeface="Roboto" panose="02000000000000000000" pitchFamily="2" charset="0"/>
            </a:endParaRPr>
          </a:p>
          <a:p>
            <a:pPr marL="228600" indent="-228600">
              <a:spcBef>
                <a:spcPts val="400"/>
              </a:spcBef>
            </a:pPr>
            <a:r>
              <a:rPr lang="en-US" sz="1600" dirty="0">
                <a:latin typeface="Roboto" panose="02000000000000000000" pitchFamily="2" charset="0"/>
                <a:ea typeface="Roboto" panose="02000000000000000000" pitchFamily="2" charset="0"/>
                <a:cs typeface="Roboto" panose="02000000000000000000" pitchFamily="2" charset="0"/>
              </a:rPr>
              <a:t>ESCAP: United Nations Economic and Social Commission for Asia and the Pacific</a:t>
            </a:r>
          </a:p>
          <a:p>
            <a:pPr marL="228600" indent="-228600">
              <a:spcBef>
                <a:spcPts val="400"/>
              </a:spcBef>
            </a:pPr>
            <a:r>
              <a:rPr lang="en-US" sz="1600" dirty="0">
                <a:latin typeface="Roboto" panose="02000000000000000000" pitchFamily="2" charset="0"/>
                <a:ea typeface="Roboto" panose="02000000000000000000" pitchFamily="2" charset="0"/>
                <a:cs typeface="Roboto" panose="02000000000000000000" pitchFamily="2" charset="0"/>
              </a:rPr>
              <a:t>AIT: Asian Institute of Technology</a:t>
            </a:r>
          </a:p>
          <a:p>
            <a:pPr marL="228600" indent="-228600">
              <a:spcBef>
                <a:spcPts val="400"/>
              </a:spcBef>
            </a:pPr>
            <a:r>
              <a:rPr lang="en-US" sz="1600" dirty="0">
                <a:latin typeface="Roboto" panose="02000000000000000000" pitchFamily="2" charset="0"/>
                <a:ea typeface="Roboto" panose="02000000000000000000" pitchFamily="2" charset="0"/>
                <a:cs typeface="Roboto" panose="02000000000000000000" pitchFamily="2" charset="0"/>
              </a:rPr>
              <a:t>SACEP: South Asia Co-operative Environment </a:t>
            </a:r>
            <a:r>
              <a:rPr lang="en-US" sz="1600" dirty="0" err="1">
                <a:latin typeface="Roboto" panose="02000000000000000000" pitchFamily="2" charset="0"/>
                <a:ea typeface="Roboto" panose="02000000000000000000" pitchFamily="2" charset="0"/>
                <a:cs typeface="Roboto" panose="02000000000000000000" pitchFamily="2" charset="0"/>
              </a:rPr>
              <a:t>Programme</a:t>
            </a:r>
            <a:endParaRPr lang="en-US" sz="1600" dirty="0">
              <a:latin typeface="Roboto" panose="02000000000000000000" pitchFamily="2" charset="0"/>
              <a:ea typeface="Roboto" panose="02000000000000000000" pitchFamily="2" charset="0"/>
              <a:cs typeface="Roboto" panose="02000000000000000000" pitchFamily="2" charset="0"/>
            </a:endParaRPr>
          </a:p>
          <a:p>
            <a:pPr marL="228600" indent="-228600">
              <a:spcBef>
                <a:spcPts val="400"/>
              </a:spcBef>
            </a:pPr>
            <a:r>
              <a:rPr lang="en-US" sz="1600" dirty="0">
                <a:latin typeface="Roboto"/>
                <a:ea typeface="Roboto"/>
                <a:cs typeface="Roboto"/>
              </a:rPr>
              <a:t>CSE: Centre for Science and Environment (India)</a:t>
            </a:r>
          </a:p>
          <a:p>
            <a:pPr marL="228600" indent="-228600">
              <a:spcBef>
                <a:spcPts val="400"/>
              </a:spcBef>
            </a:pPr>
            <a:r>
              <a:rPr lang="en-US" sz="1600" dirty="0">
                <a:latin typeface="Roboto"/>
                <a:ea typeface="Roboto"/>
                <a:cs typeface="Roboto"/>
              </a:rPr>
              <a:t>AFD: Agence Française de Développement</a:t>
            </a:r>
          </a:p>
          <a:p>
            <a:pPr marL="228600" indent="-228600">
              <a:spcBef>
                <a:spcPts val="400"/>
              </a:spcBef>
            </a:pPr>
            <a:r>
              <a:rPr lang="en-US" sz="1600" dirty="0" err="1">
                <a:latin typeface="Roboto" panose="02000000000000000000" pitchFamily="2" charset="0"/>
                <a:ea typeface="Roboto" panose="02000000000000000000" pitchFamily="2" charset="0"/>
                <a:cs typeface="Roboto" panose="02000000000000000000" pitchFamily="2" charset="0"/>
              </a:rPr>
              <a:t>Airparif</a:t>
            </a:r>
            <a:r>
              <a:rPr lang="en-US" sz="1600" dirty="0">
                <a:latin typeface="Roboto" panose="02000000000000000000" pitchFamily="2" charset="0"/>
                <a:ea typeface="Roboto" panose="02000000000000000000" pitchFamily="2" charset="0"/>
                <a:cs typeface="Roboto" panose="02000000000000000000" pitchFamily="2" charset="0"/>
              </a:rPr>
              <a:t>: France</a:t>
            </a:r>
          </a:p>
          <a:p>
            <a:pPr marL="228600" indent="-228600">
              <a:spcBef>
                <a:spcPts val="400"/>
              </a:spcBef>
            </a:pPr>
            <a:r>
              <a:rPr lang="en-US" sz="1600" dirty="0">
                <a:latin typeface="Roboto"/>
                <a:ea typeface="Roboto"/>
                <a:cs typeface="Roboto"/>
              </a:rPr>
              <a:t>WHO (World Health Organization)</a:t>
            </a:r>
          </a:p>
          <a:p>
            <a:pPr marL="228600" indent="-228600">
              <a:spcBef>
                <a:spcPts val="400"/>
              </a:spcBef>
            </a:pPr>
            <a:r>
              <a:rPr lang="en-US" sz="1600" dirty="0">
                <a:latin typeface="Roboto"/>
                <a:ea typeface="Roboto"/>
                <a:cs typeface="Roboto"/>
              </a:rPr>
              <a:t>JICA: Japan International Cooperation Agency</a:t>
            </a:r>
            <a:endParaRPr lang="en-US" dirty="0"/>
          </a:p>
          <a:p>
            <a:pPr marL="228600" indent="-228600">
              <a:spcBef>
                <a:spcPts val="400"/>
              </a:spcBef>
            </a:pPr>
            <a:r>
              <a:rPr lang="en-US" sz="1600" dirty="0">
                <a:latin typeface="Roboto"/>
                <a:ea typeface="Roboto"/>
                <a:cs typeface="Roboto"/>
              </a:rPr>
              <a:t>JRDC: China-Sri Lanka Joint Research &amp; Demonstration Center </a:t>
            </a:r>
          </a:p>
          <a:p>
            <a:pPr marL="228600" indent="-228600">
              <a:spcBef>
                <a:spcPts val="400"/>
              </a:spcBef>
            </a:pPr>
            <a:r>
              <a:rPr lang="en-US" sz="1600" dirty="0">
                <a:latin typeface="Roboto" panose="02000000000000000000" pitchFamily="2" charset="0"/>
                <a:ea typeface="Roboto" panose="02000000000000000000" pitchFamily="2" charset="0"/>
                <a:cs typeface="Roboto" panose="02000000000000000000" pitchFamily="2" charset="0"/>
              </a:rPr>
              <a:t>RCEES / UCAS / CAS / HKEPD</a:t>
            </a:r>
          </a:p>
          <a:p>
            <a:pPr marL="228600" indent="-228600">
              <a:spcBef>
                <a:spcPts val="400"/>
              </a:spcBef>
            </a:pPr>
            <a:r>
              <a:rPr lang="en-US" sz="1600" dirty="0">
                <a:latin typeface="Roboto"/>
                <a:ea typeface="Roboto"/>
                <a:cs typeface="Roboto"/>
              </a:rPr>
              <a:t>more…</a:t>
            </a:r>
          </a:p>
        </p:txBody>
      </p:sp>
      <p:sp>
        <p:nvSpPr>
          <p:cNvPr id="5" name="TextBox 4">
            <a:hlinkClick r:id="rId4"/>
            <a:extLst>
              <a:ext uri="{FF2B5EF4-FFF2-40B4-BE49-F238E27FC236}">
                <a16:creationId xmlns:a16="http://schemas.microsoft.com/office/drawing/2014/main" id="{EB0FC7CF-B0A5-2D2A-75A2-BA8002D1999C}"/>
              </a:ext>
            </a:extLst>
          </p:cNvPr>
          <p:cNvSpPr txBox="1"/>
          <p:nvPr/>
        </p:nvSpPr>
        <p:spPr>
          <a:xfrm>
            <a:off x="898086" y="4517303"/>
            <a:ext cx="4527646" cy="384897"/>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endParaRPr lang="en-US" dirty="0"/>
          </a:p>
        </p:txBody>
      </p:sp>
    </p:spTree>
    <p:extLst>
      <p:ext uri="{BB962C8B-B14F-4D97-AF65-F5344CB8AC3E}">
        <p14:creationId xmlns:p14="http://schemas.microsoft.com/office/powerpoint/2010/main" val="3378299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C82820C4-0D7D-4D7C-F59E-7C46F4200552}"/>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8F44D909-FFAE-C93F-3F72-F7B5A385C540}"/>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A4FE2E7F-D989-75D4-FE44-6688907D712B}"/>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EE5B7927-40A5-A7C3-98BE-7C781B04BA04}"/>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FDCCAD58-C4B4-34B9-F0FD-C41B09EDDA4B}"/>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4662E404-F5D1-27A8-DEAB-29F154158BD3}"/>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2C7229F9-5774-7503-B45B-09427EB71A35}"/>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C6BE43B5-B6C3-7062-C96D-2BF72BF55898}"/>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8" name="Rectangle 1">
            <a:extLst>
              <a:ext uri="{FF2B5EF4-FFF2-40B4-BE49-F238E27FC236}">
                <a16:creationId xmlns:a16="http://schemas.microsoft.com/office/drawing/2014/main" id="{2F70F2B5-FDBA-21E0-7138-FEB97F1DEE13}"/>
              </a:ext>
            </a:extLst>
          </p:cNvPr>
          <p:cNvSpPr>
            <a:spLocks noGrp="1" noChangeArrowheads="1"/>
          </p:cNvSpPr>
          <p:nvPr>
            <p:ph idx="1"/>
          </p:nvPr>
        </p:nvSpPr>
        <p:spPr bwMode="auto">
          <a:xfrm>
            <a:off x="1900354" y="1491391"/>
            <a:ext cx="8764950" cy="44627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defTabSz="914400">
              <a:lnSpc>
                <a:spcPct val="150000"/>
              </a:lnSpc>
              <a:spcBef>
                <a:spcPts val="600"/>
              </a:spcBef>
              <a:spcAft>
                <a:spcPts val="600"/>
              </a:spcAft>
              <a:buNone/>
            </a:pPr>
            <a:r>
              <a:rPr lang="en-US" sz="2400" dirty="0">
                <a:latin typeface="Roboto"/>
                <a:ea typeface="Roboto"/>
                <a:cs typeface="Roboto"/>
              </a:rPr>
              <a:t>• Limited monitoring coverage nationwide </a:t>
            </a:r>
            <a:br>
              <a:rPr lang="en-US" sz="2400" dirty="0">
                <a:latin typeface="Roboto"/>
                <a:ea typeface="Roboto"/>
                <a:cs typeface="Roboto"/>
              </a:rPr>
            </a:br>
            <a:r>
              <a:rPr lang="en-US" sz="2400" dirty="0">
                <a:latin typeface="Roboto"/>
                <a:ea typeface="Roboto"/>
                <a:cs typeface="Roboto"/>
              </a:rPr>
              <a:t>• No comprehensive emission inventory </a:t>
            </a:r>
            <a:br>
              <a:rPr lang="en-US" sz="2400" dirty="0">
                <a:latin typeface="Roboto"/>
                <a:ea typeface="Roboto"/>
                <a:cs typeface="Roboto"/>
              </a:rPr>
            </a:br>
            <a:r>
              <a:rPr lang="en-US" sz="2400" dirty="0">
                <a:latin typeface="Roboto"/>
                <a:ea typeface="Roboto"/>
                <a:cs typeface="Roboto"/>
              </a:rPr>
              <a:t>• Indoor air quality still under-addressed </a:t>
            </a:r>
            <a:br>
              <a:rPr lang="en-US" sz="2400" dirty="0">
                <a:latin typeface="Roboto"/>
                <a:ea typeface="Roboto"/>
                <a:cs typeface="Roboto"/>
              </a:rPr>
            </a:br>
            <a:r>
              <a:rPr lang="en-US" sz="2400" dirty="0">
                <a:latin typeface="Roboto"/>
                <a:ea typeface="Roboto"/>
                <a:cs typeface="Roboto"/>
              </a:rPr>
              <a:t>• Insufficient industrial pollution control technologies </a:t>
            </a:r>
            <a:br>
              <a:rPr lang="en-US" sz="2400" dirty="0">
                <a:latin typeface="Roboto"/>
                <a:ea typeface="Roboto"/>
                <a:cs typeface="Roboto"/>
              </a:rPr>
            </a:br>
            <a:r>
              <a:rPr lang="en-US" sz="2400" dirty="0">
                <a:latin typeface="Roboto"/>
                <a:ea typeface="Roboto"/>
                <a:cs typeface="Roboto"/>
              </a:rPr>
              <a:t>• High pollution episodes </a:t>
            </a:r>
            <a:br>
              <a:rPr lang="en-US" sz="2400" dirty="0">
                <a:latin typeface="Roboto"/>
                <a:ea typeface="Roboto"/>
                <a:cs typeface="Roboto"/>
              </a:rPr>
            </a:br>
            <a:r>
              <a:rPr lang="en-US" sz="2400" dirty="0">
                <a:latin typeface="Roboto"/>
                <a:ea typeface="Roboto"/>
                <a:cs typeface="Roboto"/>
              </a:rPr>
              <a:t>• Lack of modelling and forecasting capability </a:t>
            </a:r>
            <a:br>
              <a:rPr lang="en-US" sz="2400" dirty="0">
                <a:latin typeface="Roboto"/>
                <a:ea typeface="Roboto"/>
                <a:cs typeface="Roboto"/>
              </a:rPr>
            </a:br>
            <a:r>
              <a:rPr lang="en-US" sz="2400" dirty="0">
                <a:latin typeface="Roboto"/>
                <a:ea typeface="Roboto"/>
                <a:cs typeface="Roboto"/>
              </a:rPr>
              <a:t>• Financial problems / funding constraints </a:t>
            </a:r>
            <a:br>
              <a:rPr lang="en-US" sz="2400" dirty="0">
                <a:latin typeface="Roboto"/>
                <a:ea typeface="Roboto"/>
                <a:cs typeface="Roboto"/>
              </a:rPr>
            </a:br>
            <a:r>
              <a:rPr lang="en-US" sz="2400" dirty="0">
                <a:latin typeface="Roboto"/>
                <a:ea typeface="Roboto"/>
                <a:cs typeface="Roboto"/>
              </a:rPr>
              <a:t>• Lack of human resources </a:t>
            </a:r>
            <a:endParaRPr lang="en-US" sz="2400">
              <a:latin typeface="Roboto"/>
              <a:ea typeface="Calibri"/>
              <a:cs typeface="Calibri"/>
            </a:endParaRPr>
          </a:p>
        </p:txBody>
      </p:sp>
      <p:grpSp>
        <p:nvGrpSpPr>
          <p:cNvPr id="106" name="Group 105">
            <a:extLst>
              <a:ext uri="{FF2B5EF4-FFF2-40B4-BE49-F238E27FC236}">
                <a16:creationId xmlns:a16="http://schemas.microsoft.com/office/drawing/2014/main" id="{96D4BCA2-BC47-C90F-C027-A4315AC397A9}"/>
              </a:ext>
            </a:extLst>
          </p:cNvPr>
          <p:cNvGrpSpPr/>
          <p:nvPr/>
        </p:nvGrpSpPr>
        <p:grpSpPr>
          <a:xfrm>
            <a:off x="1668996" y="1054135"/>
            <a:ext cx="8995945" cy="5436170"/>
            <a:chOff x="1668996" y="982249"/>
            <a:chExt cx="8995945" cy="5651830"/>
          </a:xfrm>
        </p:grpSpPr>
        <p:sp>
          <p:nvSpPr>
            <p:cNvPr id="62" name="Rectangle 61">
              <a:extLst>
                <a:ext uri="{FF2B5EF4-FFF2-40B4-BE49-F238E27FC236}">
                  <a16:creationId xmlns:a16="http://schemas.microsoft.com/office/drawing/2014/main" id="{928CBFD0-E904-A502-B96A-A80B3F58661B}"/>
                </a:ext>
              </a:extLst>
            </p:cNvPr>
            <p:cNvSpPr/>
            <p:nvPr/>
          </p:nvSpPr>
          <p:spPr>
            <a:xfrm>
              <a:off x="1668996" y="982249"/>
              <a:ext cx="8995945" cy="5651830"/>
            </a:xfrm>
            <a:prstGeom prst="rect">
              <a:avLst/>
            </a:prstGeom>
            <a:solidFill>
              <a:srgbClr val="A5E3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5" name="Group 104">
              <a:extLst>
                <a:ext uri="{FF2B5EF4-FFF2-40B4-BE49-F238E27FC236}">
                  <a16:creationId xmlns:a16="http://schemas.microsoft.com/office/drawing/2014/main" id="{511890E6-2E87-0AC6-0D30-055DC905ADF8}"/>
                </a:ext>
              </a:extLst>
            </p:cNvPr>
            <p:cNvGrpSpPr/>
            <p:nvPr/>
          </p:nvGrpSpPr>
          <p:grpSpPr>
            <a:xfrm>
              <a:off x="2069909" y="1321435"/>
              <a:ext cx="8052182" cy="4907995"/>
              <a:chOff x="1252436" y="1715868"/>
              <a:chExt cx="6639127" cy="4046706"/>
            </a:xfrm>
          </p:grpSpPr>
          <p:sp>
            <p:nvSpPr>
              <p:cNvPr id="64" name="Rounded Rectangle 1">
                <a:extLst>
                  <a:ext uri="{FF2B5EF4-FFF2-40B4-BE49-F238E27FC236}">
                    <a16:creationId xmlns:a16="http://schemas.microsoft.com/office/drawing/2014/main" id="{BDAAC5A1-2D4B-6BE7-84F5-F97B7A73BBF2}"/>
                  </a:ext>
                </a:extLst>
              </p:cNvPr>
              <p:cNvSpPr/>
              <p:nvPr/>
            </p:nvSpPr>
            <p:spPr>
              <a:xfrm>
                <a:off x="1252436" y="1715868"/>
                <a:ext cx="1327825" cy="1985952"/>
              </a:xfrm>
              <a:custGeom>
                <a:avLst/>
                <a:gdLst/>
                <a:ahLst/>
                <a:cxnLst/>
                <a:rect l="0" t="0" r="0" b="0"/>
                <a:pathLst>
                  <a:path w="1327825" h="1985952">
                    <a:moveTo>
                      <a:pt x="1327825" y="1644662"/>
                    </a:moveTo>
                    <a:cubicBezTo>
                      <a:pt x="1327825" y="1682607"/>
                      <a:pt x="1305212" y="1716894"/>
                      <a:pt x="1270341" y="1731840"/>
                    </a:cubicBezTo>
                    <a:lnTo>
                      <a:pt x="701273" y="1975725"/>
                    </a:lnTo>
                    <a:cubicBezTo>
                      <a:pt x="677420" y="1985952"/>
                      <a:pt x="650413" y="1985952"/>
                      <a:pt x="626551" y="1975725"/>
                    </a:cubicBezTo>
                    <a:lnTo>
                      <a:pt x="57483" y="1731840"/>
                    </a:lnTo>
                    <a:cubicBezTo>
                      <a:pt x="22612" y="1716894"/>
                      <a:pt x="0" y="1682607"/>
                      <a:pt x="0" y="1644662"/>
                    </a:cubicBezTo>
                    <a:lnTo>
                      <a:pt x="0" y="94844"/>
                    </a:lnTo>
                    <a:cubicBezTo>
                      <a:pt x="0" y="42466"/>
                      <a:pt x="42466" y="0"/>
                      <a:pt x="94844" y="0"/>
                    </a:cubicBezTo>
                    <a:lnTo>
                      <a:pt x="1232980" y="0"/>
                    </a:lnTo>
                    <a:cubicBezTo>
                      <a:pt x="1285358" y="0"/>
                      <a:pt x="1327825" y="42466"/>
                      <a:pt x="1327825" y="94844"/>
                    </a:cubicBezTo>
                    <a:lnTo>
                      <a:pt x="1327825" y="1644662"/>
                    </a:lnTo>
                  </a:path>
                </a:pathLst>
              </a:custGeom>
              <a:solidFill>
                <a:srgbClr val="FFFBDA"/>
              </a:solidFill>
              <a:ln>
                <a:no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65" name="Rounded Rectangle 2">
                <a:extLst>
                  <a:ext uri="{FF2B5EF4-FFF2-40B4-BE49-F238E27FC236}">
                    <a16:creationId xmlns:a16="http://schemas.microsoft.com/office/drawing/2014/main" id="{0E993AF9-A684-C6E9-1F48-6F61FA2DE7CE}"/>
                  </a:ext>
                </a:extLst>
              </p:cNvPr>
              <p:cNvSpPr/>
              <p:nvPr/>
            </p:nvSpPr>
            <p:spPr>
              <a:xfrm>
                <a:off x="1252436" y="1715868"/>
                <a:ext cx="1327825" cy="1985951"/>
              </a:xfrm>
              <a:custGeom>
                <a:avLst/>
                <a:gdLst/>
                <a:ahLst/>
                <a:cxnLst/>
                <a:rect l="0" t="0" r="0" b="0"/>
                <a:pathLst>
                  <a:path w="1327825" h="1985951">
                    <a:moveTo>
                      <a:pt x="1327825" y="94844"/>
                    </a:moveTo>
                    <a:cubicBezTo>
                      <a:pt x="1327825" y="42463"/>
                      <a:pt x="1285361" y="0"/>
                      <a:pt x="1232980" y="0"/>
                    </a:cubicBezTo>
                    <a:lnTo>
                      <a:pt x="94844" y="0"/>
                    </a:lnTo>
                    <a:cubicBezTo>
                      <a:pt x="42463" y="0"/>
                      <a:pt x="0" y="42463"/>
                      <a:pt x="0" y="94844"/>
                    </a:cubicBezTo>
                    <a:moveTo>
                      <a:pt x="1327825" y="1612356"/>
                    </a:moveTo>
                    <a:lnTo>
                      <a:pt x="1327825" y="94844"/>
                    </a:lnTo>
                    <a:moveTo>
                      <a:pt x="0" y="1612356"/>
                    </a:moveTo>
                    <a:lnTo>
                      <a:pt x="0" y="94844"/>
                    </a:lnTo>
                    <a:moveTo>
                      <a:pt x="1327825" y="1612359"/>
                    </a:moveTo>
                    <a:lnTo>
                      <a:pt x="1327825" y="1644663"/>
                    </a:lnTo>
                    <a:cubicBezTo>
                      <a:pt x="1327825" y="1682604"/>
                      <a:pt x="1305214" y="1716894"/>
                      <a:pt x="1270341" y="1731840"/>
                    </a:cubicBezTo>
                    <a:lnTo>
                      <a:pt x="701273" y="1975726"/>
                    </a:lnTo>
                    <a:cubicBezTo>
                      <a:pt x="677416" y="1985951"/>
                      <a:pt x="650410" y="1985951"/>
                      <a:pt x="626551" y="1975726"/>
                    </a:cubicBezTo>
                    <a:lnTo>
                      <a:pt x="57483" y="1731840"/>
                    </a:lnTo>
                    <a:cubicBezTo>
                      <a:pt x="22610" y="1716894"/>
                      <a:pt x="0" y="1682604"/>
                      <a:pt x="0" y="1644663"/>
                    </a:cubicBezTo>
                    <a:lnTo>
                      <a:pt x="0" y="1612359"/>
                    </a:lnTo>
                  </a:path>
                </a:pathLst>
              </a:custGeom>
              <a:noFill/>
              <a:ln w="11855">
                <a:solidFill>
                  <a:srgbClr val="E0CB15"/>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66" name="Rounded Rectangle 3">
                <a:extLst>
                  <a:ext uri="{FF2B5EF4-FFF2-40B4-BE49-F238E27FC236}">
                    <a16:creationId xmlns:a16="http://schemas.microsoft.com/office/drawing/2014/main" id="{2C42E2AE-AF66-F47B-8248-65A6AABDBA39}"/>
                  </a:ext>
                </a:extLst>
              </p:cNvPr>
              <p:cNvSpPr/>
              <p:nvPr/>
            </p:nvSpPr>
            <p:spPr>
              <a:xfrm>
                <a:off x="2769951" y="1715868"/>
                <a:ext cx="1327825" cy="1985952"/>
              </a:xfrm>
              <a:custGeom>
                <a:avLst/>
                <a:gdLst/>
                <a:ahLst/>
                <a:cxnLst/>
                <a:rect l="0" t="0" r="0" b="0"/>
                <a:pathLst>
                  <a:path w="1327825" h="1985952">
                    <a:moveTo>
                      <a:pt x="1327825" y="1644662"/>
                    </a:moveTo>
                    <a:cubicBezTo>
                      <a:pt x="1327825" y="1682607"/>
                      <a:pt x="1305212" y="1716894"/>
                      <a:pt x="1270341" y="1731840"/>
                    </a:cubicBezTo>
                    <a:lnTo>
                      <a:pt x="701273" y="1975725"/>
                    </a:lnTo>
                    <a:cubicBezTo>
                      <a:pt x="677420" y="1985952"/>
                      <a:pt x="650413" y="1985952"/>
                      <a:pt x="626551" y="1975725"/>
                    </a:cubicBezTo>
                    <a:lnTo>
                      <a:pt x="57483" y="1731840"/>
                    </a:lnTo>
                    <a:cubicBezTo>
                      <a:pt x="22612" y="1716894"/>
                      <a:pt x="0" y="1682607"/>
                      <a:pt x="0" y="1644662"/>
                    </a:cubicBezTo>
                    <a:lnTo>
                      <a:pt x="0" y="94844"/>
                    </a:lnTo>
                    <a:cubicBezTo>
                      <a:pt x="0" y="42466"/>
                      <a:pt x="42466" y="0"/>
                      <a:pt x="94844" y="0"/>
                    </a:cubicBezTo>
                    <a:lnTo>
                      <a:pt x="1232980" y="0"/>
                    </a:lnTo>
                    <a:cubicBezTo>
                      <a:pt x="1285358" y="0"/>
                      <a:pt x="1327825" y="42466"/>
                      <a:pt x="1327825" y="94844"/>
                    </a:cubicBezTo>
                    <a:lnTo>
                      <a:pt x="1327825" y="1644662"/>
                    </a:lnTo>
                  </a:path>
                </a:pathLst>
              </a:custGeom>
              <a:solidFill>
                <a:srgbClr val="FFECEB"/>
              </a:solidFill>
              <a:ln>
                <a:no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67" name="Rounded Rectangle 4">
                <a:extLst>
                  <a:ext uri="{FF2B5EF4-FFF2-40B4-BE49-F238E27FC236}">
                    <a16:creationId xmlns:a16="http://schemas.microsoft.com/office/drawing/2014/main" id="{B75FDEF4-5C27-F99A-DF9D-EFBDDC43C329}"/>
                  </a:ext>
                </a:extLst>
              </p:cNvPr>
              <p:cNvSpPr/>
              <p:nvPr/>
            </p:nvSpPr>
            <p:spPr>
              <a:xfrm>
                <a:off x="2769951" y="1715868"/>
                <a:ext cx="1327825" cy="1985951"/>
              </a:xfrm>
              <a:custGeom>
                <a:avLst/>
                <a:gdLst/>
                <a:ahLst/>
                <a:cxnLst/>
                <a:rect l="0" t="0" r="0" b="0"/>
                <a:pathLst>
                  <a:path w="1327825" h="1985951">
                    <a:moveTo>
                      <a:pt x="1327825" y="94844"/>
                    </a:moveTo>
                    <a:cubicBezTo>
                      <a:pt x="1327825" y="42463"/>
                      <a:pt x="1285361" y="0"/>
                      <a:pt x="1232980" y="0"/>
                    </a:cubicBezTo>
                    <a:lnTo>
                      <a:pt x="94844" y="0"/>
                    </a:lnTo>
                    <a:cubicBezTo>
                      <a:pt x="42463" y="0"/>
                      <a:pt x="0" y="42463"/>
                      <a:pt x="0" y="94844"/>
                    </a:cubicBezTo>
                    <a:moveTo>
                      <a:pt x="1327825" y="1612356"/>
                    </a:moveTo>
                    <a:lnTo>
                      <a:pt x="1327825" y="94844"/>
                    </a:lnTo>
                    <a:moveTo>
                      <a:pt x="0" y="1612356"/>
                    </a:moveTo>
                    <a:lnTo>
                      <a:pt x="0" y="94844"/>
                    </a:lnTo>
                    <a:moveTo>
                      <a:pt x="1327825" y="1612359"/>
                    </a:moveTo>
                    <a:lnTo>
                      <a:pt x="1327825" y="1644663"/>
                    </a:lnTo>
                    <a:cubicBezTo>
                      <a:pt x="1327825" y="1682604"/>
                      <a:pt x="1305214" y="1716894"/>
                      <a:pt x="1270341" y="1731840"/>
                    </a:cubicBezTo>
                    <a:lnTo>
                      <a:pt x="701273" y="1975726"/>
                    </a:lnTo>
                    <a:cubicBezTo>
                      <a:pt x="677416" y="1985951"/>
                      <a:pt x="650410" y="1985951"/>
                      <a:pt x="626551" y="1975726"/>
                    </a:cubicBezTo>
                    <a:lnTo>
                      <a:pt x="57483" y="1731840"/>
                    </a:lnTo>
                    <a:cubicBezTo>
                      <a:pt x="22610" y="1716894"/>
                      <a:pt x="0" y="1682604"/>
                      <a:pt x="0" y="1644663"/>
                    </a:cubicBezTo>
                    <a:lnTo>
                      <a:pt x="0" y="1612359"/>
                    </a:lnTo>
                  </a:path>
                </a:pathLst>
              </a:custGeom>
              <a:noFill/>
              <a:ln w="11855">
                <a:solidFill>
                  <a:srgbClr val="E55753"/>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68" name="Rounded Rectangle 5">
                <a:extLst>
                  <a:ext uri="{FF2B5EF4-FFF2-40B4-BE49-F238E27FC236}">
                    <a16:creationId xmlns:a16="http://schemas.microsoft.com/office/drawing/2014/main" id="{AF2696D2-F718-CA99-4D63-A938DEEA497A}"/>
                  </a:ext>
                </a:extLst>
              </p:cNvPr>
              <p:cNvSpPr/>
              <p:nvPr/>
            </p:nvSpPr>
            <p:spPr>
              <a:xfrm>
                <a:off x="4287466" y="1715868"/>
                <a:ext cx="1327825" cy="1985952"/>
              </a:xfrm>
              <a:custGeom>
                <a:avLst/>
                <a:gdLst/>
                <a:ahLst/>
                <a:cxnLst/>
                <a:rect l="0" t="0" r="0" b="0"/>
                <a:pathLst>
                  <a:path w="1327825" h="1985952">
                    <a:moveTo>
                      <a:pt x="1327825" y="1644662"/>
                    </a:moveTo>
                    <a:cubicBezTo>
                      <a:pt x="1327825" y="1682607"/>
                      <a:pt x="1305212" y="1716894"/>
                      <a:pt x="1270341" y="1731840"/>
                    </a:cubicBezTo>
                    <a:lnTo>
                      <a:pt x="701273" y="1975725"/>
                    </a:lnTo>
                    <a:cubicBezTo>
                      <a:pt x="677420" y="1985952"/>
                      <a:pt x="650413" y="1985952"/>
                      <a:pt x="626551" y="1975725"/>
                    </a:cubicBezTo>
                    <a:lnTo>
                      <a:pt x="57483" y="1731840"/>
                    </a:lnTo>
                    <a:cubicBezTo>
                      <a:pt x="22612" y="1716894"/>
                      <a:pt x="0" y="1682607"/>
                      <a:pt x="0" y="1644662"/>
                    </a:cubicBezTo>
                    <a:lnTo>
                      <a:pt x="0" y="94844"/>
                    </a:lnTo>
                    <a:cubicBezTo>
                      <a:pt x="0" y="42466"/>
                      <a:pt x="42466" y="0"/>
                      <a:pt x="94844" y="0"/>
                    </a:cubicBezTo>
                    <a:lnTo>
                      <a:pt x="1232980" y="0"/>
                    </a:lnTo>
                    <a:cubicBezTo>
                      <a:pt x="1285358" y="0"/>
                      <a:pt x="1327825" y="42466"/>
                      <a:pt x="1327825" y="94844"/>
                    </a:cubicBezTo>
                    <a:lnTo>
                      <a:pt x="1327825" y="1644662"/>
                    </a:lnTo>
                  </a:path>
                </a:pathLst>
              </a:custGeom>
              <a:solidFill>
                <a:srgbClr val="FAF0FF"/>
              </a:solidFill>
              <a:ln>
                <a:no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69" name="Rounded Rectangle 6">
                <a:extLst>
                  <a:ext uri="{FF2B5EF4-FFF2-40B4-BE49-F238E27FC236}">
                    <a16:creationId xmlns:a16="http://schemas.microsoft.com/office/drawing/2014/main" id="{4D101F51-D234-2F9A-9825-69672AD5032F}"/>
                  </a:ext>
                </a:extLst>
              </p:cNvPr>
              <p:cNvSpPr/>
              <p:nvPr/>
            </p:nvSpPr>
            <p:spPr>
              <a:xfrm>
                <a:off x="4287466" y="1715868"/>
                <a:ext cx="1327825" cy="1985951"/>
              </a:xfrm>
              <a:custGeom>
                <a:avLst/>
                <a:gdLst/>
                <a:ahLst/>
                <a:cxnLst/>
                <a:rect l="0" t="0" r="0" b="0"/>
                <a:pathLst>
                  <a:path w="1327825" h="1985951">
                    <a:moveTo>
                      <a:pt x="1327825" y="94844"/>
                    </a:moveTo>
                    <a:cubicBezTo>
                      <a:pt x="1327825" y="42463"/>
                      <a:pt x="1285361" y="0"/>
                      <a:pt x="1232980" y="0"/>
                    </a:cubicBezTo>
                    <a:lnTo>
                      <a:pt x="94844" y="0"/>
                    </a:lnTo>
                    <a:cubicBezTo>
                      <a:pt x="42463" y="0"/>
                      <a:pt x="0" y="42463"/>
                      <a:pt x="0" y="94844"/>
                    </a:cubicBezTo>
                    <a:moveTo>
                      <a:pt x="1327825" y="1612356"/>
                    </a:moveTo>
                    <a:lnTo>
                      <a:pt x="1327825" y="94844"/>
                    </a:lnTo>
                    <a:moveTo>
                      <a:pt x="0" y="1612356"/>
                    </a:moveTo>
                    <a:lnTo>
                      <a:pt x="0" y="94844"/>
                    </a:lnTo>
                    <a:moveTo>
                      <a:pt x="1327825" y="1612359"/>
                    </a:moveTo>
                    <a:lnTo>
                      <a:pt x="1327825" y="1644663"/>
                    </a:lnTo>
                    <a:cubicBezTo>
                      <a:pt x="1327825" y="1682604"/>
                      <a:pt x="1305214" y="1716894"/>
                      <a:pt x="1270341" y="1731840"/>
                    </a:cubicBezTo>
                    <a:lnTo>
                      <a:pt x="701273" y="1975726"/>
                    </a:lnTo>
                    <a:cubicBezTo>
                      <a:pt x="677416" y="1985951"/>
                      <a:pt x="650410" y="1985951"/>
                      <a:pt x="626551" y="1975726"/>
                    </a:cubicBezTo>
                    <a:lnTo>
                      <a:pt x="57483" y="1731840"/>
                    </a:lnTo>
                    <a:cubicBezTo>
                      <a:pt x="22610" y="1716894"/>
                      <a:pt x="0" y="1682604"/>
                      <a:pt x="0" y="1644663"/>
                    </a:cubicBezTo>
                    <a:lnTo>
                      <a:pt x="0" y="1612359"/>
                    </a:lnTo>
                  </a:path>
                </a:pathLst>
              </a:custGeom>
              <a:noFill/>
              <a:ln w="11855">
                <a:solidFill>
                  <a:srgbClr val="BA5DE5"/>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70" name="Rounded Rectangle 7">
                <a:extLst>
                  <a:ext uri="{FF2B5EF4-FFF2-40B4-BE49-F238E27FC236}">
                    <a16:creationId xmlns:a16="http://schemas.microsoft.com/office/drawing/2014/main" id="{8E97C6EE-4BAF-B816-1418-B7ADE3C1F516}"/>
                  </a:ext>
                </a:extLst>
              </p:cNvPr>
              <p:cNvSpPr/>
              <p:nvPr/>
            </p:nvSpPr>
            <p:spPr>
              <a:xfrm>
                <a:off x="5804981" y="1715868"/>
                <a:ext cx="1327825" cy="1985952"/>
              </a:xfrm>
              <a:custGeom>
                <a:avLst/>
                <a:gdLst/>
                <a:ahLst/>
                <a:cxnLst/>
                <a:rect l="0" t="0" r="0" b="0"/>
                <a:pathLst>
                  <a:path w="1327825" h="1985952">
                    <a:moveTo>
                      <a:pt x="1327825" y="1644662"/>
                    </a:moveTo>
                    <a:cubicBezTo>
                      <a:pt x="1327825" y="1682607"/>
                      <a:pt x="1305212" y="1716894"/>
                      <a:pt x="1270341" y="1731840"/>
                    </a:cubicBezTo>
                    <a:lnTo>
                      <a:pt x="701273" y="1975725"/>
                    </a:lnTo>
                    <a:cubicBezTo>
                      <a:pt x="677420" y="1985952"/>
                      <a:pt x="650413" y="1985952"/>
                      <a:pt x="626551" y="1975725"/>
                    </a:cubicBezTo>
                    <a:lnTo>
                      <a:pt x="57483" y="1731840"/>
                    </a:lnTo>
                    <a:cubicBezTo>
                      <a:pt x="22612" y="1716894"/>
                      <a:pt x="0" y="1682607"/>
                      <a:pt x="0" y="1644662"/>
                    </a:cubicBezTo>
                    <a:lnTo>
                      <a:pt x="0" y="94844"/>
                    </a:lnTo>
                    <a:cubicBezTo>
                      <a:pt x="0" y="42466"/>
                      <a:pt x="42466" y="0"/>
                      <a:pt x="94844" y="0"/>
                    </a:cubicBezTo>
                    <a:lnTo>
                      <a:pt x="1232980" y="0"/>
                    </a:lnTo>
                    <a:cubicBezTo>
                      <a:pt x="1285358" y="0"/>
                      <a:pt x="1327825" y="42466"/>
                      <a:pt x="1327825" y="94844"/>
                    </a:cubicBezTo>
                    <a:lnTo>
                      <a:pt x="1327825" y="1644662"/>
                    </a:lnTo>
                  </a:path>
                </a:pathLst>
              </a:custGeom>
              <a:solidFill>
                <a:srgbClr val="EDF4FF"/>
              </a:solidFill>
              <a:ln>
                <a:no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71" name="Rounded Rectangle 8">
                <a:extLst>
                  <a:ext uri="{FF2B5EF4-FFF2-40B4-BE49-F238E27FC236}">
                    <a16:creationId xmlns:a16="http://schemas.microsoft.com/office/drawing/2014/main" id="{C921FB8C-DA73-D5DC-DB39-900119047C2E}"/>
                  </a:ext>
                </a:extLst>
              </p:cNvPr>
              <p:cNvSpPr/>
              <p:nvPr/>
            </p:nvSpPr>
            <p:spPr>
              <a:xfrm>
                <a:off x="5804981" y="1715868"/>
                <a:ext cx="1327825" cy="1985951"/>
              </a:xfrm>
              <a:custGeom>
                <a:avLst/>
                <a:gdLst/>
                <a:ahLst/>
                <a:cxnLst/>
                <a:rect l="0" t="0" r="0" b="0"/>
                <a:pathLst>
                  <a:path w="1327825" h="1985951">
                    <a:moveTo>
                      <a:pt x="1327825" y="94844"/>
                    </a:moveTo>
                    <a:cubicBezTo>
                      <a:pt x="1327825" y="42463"/>
                      <a:pt x="1285361" y="0"/>
                      <a:pt x="1232980" y="0"/>
                    </a:cubicBezTo>
                    <a:lnTo>
                      <a:pt x="94844" y="0"/>
                    </a:lnTo>
                    <a:cubicBezTo>
                      <a:pt x="42463" y="0"/>
                      <a:pt x="0" y="42463"/>
                      <a:pt x="0" y="94844"/>
                    </a:cubicBezTo>
                    <a:moveTo>
                      <a:pt x="1327825" y="1612356"/>
                    </a:moveTo>
                    <a:lnTo>
                      <a:pt x="1327825" y="94844"/>
                    </a:lnTo>
                    <a:moveTo>
                      <a:pt x="0" y="1612356"/>
                    </a:moveTo>
                    <a:lnTo>
                      <a:pt x="0" y="94844"/>
                    </a:lnTo>
                    <a:moveTo>
                      <a:pt x="1327825" y="1612359"/>
                    </a:moveTo>
                    <a:lnTo>
                      <a:pt x="1327825" y="1644663"/>
                    </a:lnTo>
                    <a:cubicBezTo>
                      <a:pt x="1327825" y="1682604"/>
                      <a:pt x="1305214" y="1716894"/>
                      <a:pt x="1270341" y="1731840"/>
                    </a:cubicBezTo>
                    <a:lnTo>
                      <a:pt x="701273" y="1975726"/>
                    </a:lnTo>
                    <a:cubicBezTo>
                      <a:pt x="677416" y="1985951"/>
                      <a:pt x="650410" y="1985951"/>
                      <a:pt x="626551" y="1975726"/>
                    </a:cubicBezTo>
                    <a:lnTo>
                      <a:pt x="57483" y="1731840"/>
                    </a:lnTo>
                    <a:cubicBezTo>
                      <a:pt x="22610" y="1716894"/>
                      <a:pt x="0" y="1682604"/>
                      <a:pt x="0" y="1644663"/>
                    </a:cubicBezTo>
                    <a:lnTo>
                      <a:pt x="0" y="1612359"/>
                    </a:lnTo>
                  </a:path>
                </a:pathLst>
              </a:custGeom>
              <a:noFill/>
              <a:ln w="11855">
                <a:solidFill>
                  <a:srgbClr val="4E88E7"/>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72" name="Rounded Rectangle 9">
                <a:extLst>
                  <a:ext uri="{FF2B5EF4-FFF2-40B4-BE49-F238E27FC236}">
                    <a16:creationId xmlns:a16="http://schemas.microsoft.com/office/drawing/2014/main" id="{DAACD336-97E5-C86D-B4A8-6B486A57C429}"/>
                  </a:ext>
                </a:extLst>
              </p:cNvPr>
              <p:cNvSpPr/>
              <p:nvPr/>
            </p:nvSpPr>
            <p:spPr>
              <a:xfrm>
                <a:off x="2011194" y="3586498"/>
                <a:ext cx="1327825" cy="2176076"/>
              </a:xfrm>
              <a:custGeom>
                <a:avLst/>
                <a:gdLst/>
                <a:ahLst/>
                <a:cxnLst/>
                <a:rect l="0" t="0" r="0" b="0"/>
                <a:pathLst>
                  <a:path w="1327825" h="2176076">
                    <a:moveTo>
                      <a:pt x="0" y="341282"/>
                    </a:moveTo>
                    <a:cubicBezTo>
                      <a:pt x="0" y="303344"/>
                      <a:pt x="22612" y="269050"/>
                      <a:pt x="57483" y="254104"/>
                    </a:cubicBezTo>
                    <a:lnTo>
                      <a:pt x="626551" y="10219"/>
                    </a:lnTo>
                    <a:cubicBezTo>
                      <a:pt x="650405" y="0"/>
                      <a:pt x="677420" y="0"/>
                      <a:pt x="701273" y="10219"/>
                    </a:cubicBezTo>
                    <a:lnTo>
                      <a:pt x="1270341" y="254104"/>
                    </a:lnTo>
                    <a:cubicBezTo>
                      <a:pt x="1305212" y="269050"/>
                      <a:pt x="1327825" y="303344"/>
                      <a:pt x="1327825" y="341282"/>
                    </a:cubicBezTo>
                    <a:lnTo>
                      <a:pt x="1327825" y="2081232"/>
                    </a:lnTo>
                    <a:cubicBezTo>
                      <a:pt x="1327825" y="2133610"/>
                      <a:pt x="1285358" y="2176076"/>
                      <a:pt x="1232980" y="2176076"/>
                    </a:cubicBezTo>
                    <a:lnTo>
                      <a:pt x="94844" y="2176076"/>
                    </a:lnTo>
                    <a:cubicBezTo>
                      <a:pt x="42466" y="2176076"/>
                      <a:pt x="0" y="2133610"/>
                      <a:pt x="0" y="2081232"/>
                    </a:cubicBezTo>
                    <a:lnTo>
                      <a:pt x="0" y="341282"/>
                    </a:lnTo>
                  </a:path>
                </a:pathLst>
              </a:custGeom>
              <a:solidFill>
                <a:srgbClr val="FFF2E5"/>
              </a:solidFill>
              <a:ln>
                <a:no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73" name="Rounded Rectangle 10">
                <a:extLst>
                  <a:ext uri="{FF2B5EF4-FFF2-40B4-BE49-F238E27FC236}">
                    <a16:creationId xmlns:a16="http://schemas.microsoft.com/office/drawing/2014/main" id="{9DF4D7D5-7653-9B69-D0B9-704573D9CA1C}"/>
                  </a:ext>
                </a:extLst>
              </p:cNvPr>
              <p:cNvSpPr/>
              <p:nvPr/>
            </p:nvSpPr>
            <p:spPr>
              <a:xfrm>
                <a:off x="2011194" y="3586494"/>
                <a:ext cx="1327825" cy="2176079"/>
              </a:xfrm>
              <a:custGeom>
                <a:avLst/>
                <a:gdLst/>
                <a:ahLst/>
                <a:cxnLst/>
                <a:rect l="0" t="0" r="0" b="0"/>
                <a:pathLst>
                  <a:path w="1327825" h="2176079">
                    <a:moveTo>
                      <a:pt x="0" y="2081235"/>
                    </a:moveTo>
                    <a:cubicBezTo>
                      <a:pt x="0" y="2133616"/>
                      <a:pt x="42463" y="2176079"/>
                      <a:pt x="94844" y="2176079"/>
                    </a:cubicBezTo>
                    <a:lnTo>
                      <a:pt x="1232980" y="2176079"/>
                    </a:lnTo>
                    <a:cubicBezTo>
                      <a:pt x="1285361" y="2176079"/>
                      <a:pt x="1327825" y="2133616"/>
                      <a:pt x="1327825" y="2081235"/>
                    </a:cubicBezTo>
                    <a:moveTo>
                      <a:pt x="1327825" y="2081232"/>
                    </a:moveTo>
                    <a:lnTo>
                      <a:pt x="1327825" y="374031"/>
                    </a:lnTo>
                    <a:moveTo>
                      <a:pt x="0" y="2081232"/>
                    </a:moveTo>
                    <a:lnTo>
                      <a:pt x="0" y="374031"/>
                    </a:lnTo>
                    <a:moveTo>
                      <a:pt x="0" y="373591"/>
                    </a:moveTo>
                    <a:lnTo>
                      <a:pt x="0" y="341286"/>
                    </a:lnTo>
                    <a:cubicBezTo>
                      <a:pt x="0" y="303346"/>
                      <a:pt x="22610" y="269056"/>
                      <a:pt x="57483" y="254111"/>
                    </a:cubicBezTo>
                    <a:lnTo>
                      <a:pt x="626551" y="10225"/>
                    </a:lnTo>
                    <a:cubicBezTo>
                      <a:pt x="650409" y="0"/>
                      <a:pt x="677416" y="0"/>
                      <a:pt x="701273" y="10225"/>
                    </a:cubicBezTo>
                    <a:lnTo>
                      <a:pt x="1270341" y="254111"/>
                    </a:lnTo>
                    <a:cubicBezTo>
                      <a:pt x="1305214" y="269056"/>
                      <a:pt x="1327825" y="303346"/>
                      <a:pt x="1327825" y="341286"/>
                    </a:cubicBezTo>
                    <a:lnTo>
                      <a:pt x="1327825" y="373591"/>
                    </a:lnTo>
                  </a:path>
                </a:pathLst>
              </a:custGeom>
              <a:noFill/>
              <a:ln w="11855">
                <a:solidFill>
                  <a:srgbClr val="DE8431"/>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74" name="Rounded Rectangle 11">
                <a:extLst>
                  <a:ext uri="{FF2B5EF4-FFF2-40B4-BE49-F238E27FC236}">
                    <a16:creationId xmlns:a16="http://schemas.microsoft.com/office/drawing/2014/main" id="{066697CF-60C7-30E6-E539-7979669CF980}"/>
                  </a:ext>
                </a:extLst>
              </p:cNvPr>
              <p:cNvSpPr/>
              <p:nvPr/>
            </p:nvSpPr>
            <p:spPr>
              <a:xfrm>
                <a:off x="3528709" y="3586498"/>
                <a:ext cx="1327825" cy="2176076"/>
              </a:xfrm>
              <a:custGeom>
                <a:avLst/>
                <a:gdLst/>
                <a:ahLst/>
                <a:cxnLst/>
                <a:rect l="0" t="0" r="0" b="0"/>
                <a:pathLst>
                  <a:path w="1327825" h="2176076">
                    <a:moveTo>
                      <a:pt x="0" y="341282"/>
                    </a:moveTo>
                    <a:cubicBezTo>
                      <a:pt x="0" y="303344"/>
                      <a:pt x="22612" y="269050"/>
                      <a:pt x="57483" y="254104"/>
                    </a:cubicBezTo>
                    <a:lnTo>
                      <a:pt x="626551" y="10219"/>
                    </a:lnTo>
                    <a:cubicBezTo>
                      <a:pt x="650405" y="0"/>
                      <a:pt x="677420" y="0"/>
                      <a:pt x="701273" y="10219"/>
                    </a:cubicBezTo>
                    <a:lnTo>
                      <a:pt x="1270341" y="254104"/>
                    </a:lnTo>
                    <a:cubicBezTo>
                      <a:pt x="1305212" y="269050"/>
                      <a:pt x="1327825" y="303344"/>
                      <a:pt x="1327825" y="341282"/>
                    </a:cubicBezTo>
                    <a:lnTo>
                      <a:pt x="1327825" y="2081232"/>
                    </a:lnTo>
                    <a:cubicBezTo>
                      <a:pt x="1327825" y="2133618"/>
                      <a:pt x="1285358" y="2176076"/>
                      <a:pt x="1232980" y="2176076"/>
                    </a:cubicBezTo>
                    <a:lnTo>
                      <a:pt x="94844" y="2176076"/>
                    </a:lnTo>
                    <a:cubicBezTo>
                      <a:pt x="42466" y="2176076"/>
                      <a:pt x="0" y="2133610"/>
                      <a:pt x="0" y="2081232"/>
                    </a:cubicBezTo>
                    <a:lnTo>
                      <a:pt x="0" y="341282"/>
                    </a:lnTo>
                  </a:path>
                </a:pathLst>
              </a:custGeom>
              <a:solidFill>
                <a:srgbClr val="FFEBF7"/>
              </a:solidFill>
              <a:ln>
                <a:no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75" name="Rounded Rectangle 12">
                <a:extLst>
                  <a:ext uri="{FF2B5EF4-FFF2-40B4-BE49-F238E27FC236}">
                    <a16:creationId xmlns:a16="http://schemas.microsoft.com/office/drawing/2014/main" id="{6F8D12CA-DACD-F0CC-3631-9F954C0EC315}"/>
                  </a:ext>
                </a:extLst>
              </p:cNvPr>
              <p:cNvSpPr/>
              <p:nvPr/>
            </p:nvSpPr>
            <p:spPr>
              <a:xfrm>
                <a:off x="3528709" y="3586494"/>
                <a:ext cx="1327825" cy="2176079"/>
              </a:xfrm>
              <a:custGeom>
                <a:avLst/>
                <a:gdLst/>
                <a:ahLst/>
                <a:cxnLst/>
                <a:rect l="0" t="0" r="0" b="0"/>
                <a:pathLst>
                  <a:path w="1327825" h="2176079">
                    <a:moveTo>
                      <a:pt x="0" y="2081235"/>
                    </a:moveTo>
                    <a:cubicBezTo>
                      <a:pt x="0" y="2133616"/>
                      <a:pt x="42463" y="2176079"/>
                      <a:pt x="94844" y="2176079"/>
                    </a:cubicBezTo>
                    <a:lnTo>
                      <a:pt x="1232980" y="2176079"/>
                    </a:lnTo>
                    <a:cubicBezTo>
                      <a:pt x="1285361" y="2176079"/>
                      <a:pt x="1327825" y="2133616"/>
                      <a:pt x="1327825" y="2081235"/>
                    </a:cubicBezTo>
                    <a:moveTo>
                      <a:pt x="1327825" y="2081232"/>
                    </a:moveTo>
                    <a:lnTo>
                      <a:pt x="1327825" y="374031"/>
                    </a:lnTo>
                    <a:moveTo>
                      <a:pt x="0" y="2081232"/>
                    </a:moveTo>
                    <a:lnTo>
                      <a:pt x="0" y="374031"/>
                    </a:lnTo>
                    <a:moveTo>
                      <a:pt x="0" y="373591"/>
                    </a:moveTo>
                    <a:lnTo>
                      <a:pt x="0" y="341286"/>
                    </a:lnTo>
                    <a:cubicBezTo>
                      <a:pt x="0" y="303346"/>
                      <a:pt x="22610" y="269056"/>
                      <a:pt x="57483" y="254111"/>
                    </a:cubicBezTo>
                    <a:lnTo>
                      <a:pt x="626551" y="10225"/>
                    </a:lnTo>
                    <a:cubicBezTo>
                      <a:pt x="650409" y="0"/>
                      <a:pt x="677416" y="0"/>
                      <a:pt x="701273" y="10225"/>
                    </a:cubicBezTo>
                    <a:lnTo>
                      <a:pt x="1270341" y="254111"/>
                    </a:lnTo>
                    <a:cubicBezTo>
                      <a:pt x="1305214" y="269056"/>
                      <a:pt x="1327825" y="303346"/>
                      <a:pt x="1327825" y="341286"/>
                    </a:cubicBezTo>
                    <a:lnTo>
                      <a:pt x="1327825" y="373591"/>
                    </a:lnTo>
                  </a:path>
                </a:pathLst>
              </a:custGeom>
              <a:noFill/>
              <a:ln w="11855">
                <a:solidFill>
                  <a:srgbClr val="DE58A9"/>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76" name="Rounded Rectangle 13">
                <a:extLst>
                  <a:ext uri="{FF2B5EF4-FFF2-40B4-BE49-F238E27FC236}">
                    <a16:creationId xmlns:a16="http://schemas.microsoft.com/office/drawing/2014/main" id="{4964C86D-B071-E0EE-D6EA-5BF141CE5D75}"/>
                  </a:ext>
                </a:extLst>
              </p:cNvPr>
              <p:cNvSpPr/>
              <p:nvPr/>
            </p:nvSpPr>
            <p:spPr>
              <a:xfrm>
                <a:off x="5046223" y="3586498"/>
                <a:ext cx="1327825" cy="2176076"/>
              </a:xfrm>
              <a:custGeom>
                <a:avLst/>
                <a:gdLst/>
                <a:ahLst/>
                <a:cxnLst/>
                <a:rect l="0" t="0" r="0" b="0"/>
                <a:pathLst>
                  <a:path w="1327825" h="2176076">
                    <a:moveTo>
                      <a:pt x="0" y="341282"/>
                    </a:moveTo>
                    <a:cubicBezTo>
                      <a:pt x="0" y="303344"/>
                      <a:pt x="22612" y="269050"/>
                      <a:pt x="57483" y="254104"/>
                    </a:cubicBezTo>
                    <a:lnTo>
                      <a:pt x="626551" y="10219"/>
                    </a:lnTo>
                    <a:cubicBezTo>
                      <a:pt x="650405" y="0"/>
                      <a:pt x="677420" y="0"/>
                      <a:pt x="701273" y="10219"/>
                    </a:cubicBezTo>
                    <a:lnTo>
                      <a:pt x="1270341" y="254104"/>
                    </a:lnTo>
                    <a:cubicBezTo>
                      <a:pt x="1305212" y="269050"/>
                      <a:pt x="1327825" y="303344"/>
                      <a:pt x="1327825" y="341282"/>
                    </a:cubicBezTo>
                    <a:lnTo>
                      <a:pt x="1327825" y="2081232"/>
                    </a:lnTo>
                    <a:cubicBezTo>
                      <a:pt x="1327825" y="2133618"/>
                      <a:pt x="1285358" y="2176076"/>
                      <a:pt x="1232980" y="2176076"/>
                    </a:cubicBezTo>
                    <a:lnTo>
                      <a:pt x="94844" y="2176076"/>
                    </a:lnTo>
                    <a:cubicBezTo>
                      <a:pt x="42466" y="2176076"/>
                      <a:pt x="0" y="2133610"/>
                      <a:pt x="0" y="2081232"/>
                    </a:cubicBezTo>
                    <a:lnTo>
                      <a:pt x="0" y="341282"/>
                    </a:lnTo>
                  </a:path>
                </a:pathLst>
              </a:custGeom>
              <a:solidFill>
                <a:srgbClr val="F3F0FF"/>
              </a:solidFill>
              <a:ln>
                <a:no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77" name="Rounded Rectangle 14">
                <a:extLst>
                  <a:ext uri="{FF2B5EF4-FFF2-40B4-BE49-F238E27FC236}">
                    <a16:creationId xmlns:a16="http://schemas.microsoft.com/office/drawing/2014/main" id="{2900B498-6A00-E659-F2A0-A113885ED75A}"/>
                  </a:ext>
                </a:extLst>
              </p:cNvPr>
              <p:cNvSpPr/>
              <p:nvPr/>
            </p:nvSpPr>
            <p:spPr>
              <a:xfrm>
                <a:off x="5046223" y="3586494"/>
                <a:ext cx="1327825" cy="2176079"/>
              </a:xfrm>
              <a:custGeom>
                <a:avLst/>
                <a:gdLst/>
                <a:ahLst/>
                <a:cxnLst/>
                <a:rect l="0" t="0" r="0" b="0"/>
                <a:pathLst>
                  <a:path w="1327825" h="2176079">
                    <a:moveTo>
                      <a:pt x="0" y="2081235"/>
                    </a:moveTo>
                    <a:cubicBezTo>
                      <a:pt x="0" y="2133616"/>
                      <a:pt x="42463" y="2176079"/>
                      <a:pt x="94844" y="2176079"/>
                    </a:cubicBezTo>
                    <a:lnTo>
                      <a:pt x="1232980" y="2176079"/>
                    </a:lnTo>
                    <a:cubicBezTo>
                      <a:pt x="1285361" y="2176079"/>
                      <a:pt x="1327825" y="2133616"/>
                      <a:pt x="1327825" y="2081235"/>
                    </a:cubicBezTo>
                    <a:moveTo>
                      <a:pt x="1327825" y="2081232"/>
                    </a:moveTo>
                    <a:lnTo>
                      <a:pt x="1327825" y="374031"/>
                    </a:lnTo>
                    <a:moveTo>
                      <a:pt x="0" y="2081232"/>
                    </a:moveTo>
                    <a:lnTo>
                      <a:pt x="0" y="374031"/>
                    </a:lnTo>
                    <a:moveTo>
                      <a:pt x="0" y="373591"/>
                    </a:moveTo>
                    <a:lnTo>
                      <a:pt x="0" y="341286"/>
                    </a:lnTo>
                    <a:cubicBezTo>
                      <a:pt x="0" y="303346"/>
                      <a:pt x="22610" y="269056"/>
                      <a:pt x="57483" y="254111"/>
                    </a:cubicBezTo>
                    <a:lnTo>
                      <a:pt x="626551" y="10225"/>
                    </a:lnTo>
                    <a:cubicBezTo>
                      <a:pt x="650409" y="0"/>
                      <a:pt x="677416" y="0"/>
                      <a:pt x="701273" y="10225"/>
                    </a:cubicBezTo>
                    <a:lnTo>
                      <a:pt x="1270341" y="254111"/>
                    </a:lnTo>
                    <a:cubicBezTo>
                      <a:pt x="1305214" y="269056"/>
                      <a:pt x="1327825" y="303346"/>
                      <a:pt x="1327825" y="341286"/>
                    </a:cubicBezTo>
                    <a:lnTo>
                      <a:pt x="1327825" y="373591"/>
                    </a:lnTo>
                  </a:path>
                </a:pathLst>
              </a:custGeom>
              <a:noFill/>
              <a:ln w="11855">
                <a:solidFill>
                  <a:srgbClr val="7F64EA"/>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78" name="Rounded Rectangle 15">
                <a:extLst>
                  <a:ext uri="{FF2B5EF4-FFF2-40B4-BE49-F238E27FC236}">
                    <a16:creationId xmlns:a16="http://schemas.microsoft.com/office/drawing/2014/main" id="{CF4FF446-0533-ADE8-37EA-78CC582080CB}"/>
                  </a:ext>
                </a:extLst>
              </p:cNvPr>
              <p:cNvSpPr/>
              <p:nvPr/>
            </p:nvSpPr>
            <p:spPr>
              <a:xfrm>
                <a:off x="6563738" y="3586498"/>
                <a:ext cx="1327825" cy="2176076"/>
              </a:xfrm>
              <a:custGeom>
                <a:avLst/>
                <a:gdLst/>
                <a:ahLst/>
                <a:cxnLst/>
                <a:rect l="0" t="0" r="0" b="0"/>
                <a:pathLst>
                  <a:path w="1327825" h="2176076">
                    <a:moveTo>
                      <a:pt x="0" y="341282"/>
                    </a:moveTo>
                    <a:cubicBezTo>
                      <a:pt x="0" y="303344"/>
                      <a:pt x="22612" y="269050"/>
                      <a:pt x="57483" y="254104"/>
                    </a:cubicBezTo>
                    <a:lnTo>
                      <a:pt x="626551" y="10219"/>
                    </a:lnTo>
                    <a:cubicBezTo>
                      <a:pt x="650405" y="0"/>
                      <a:pt x="677420" y="0"/>
                      <a:pt x="701273" y="10219"/>
                    </a:cubicBezTo>
                    <a:lnTo>
                      <a:pt x="1270341" y="254104"/>
                    </a:lnTo>
                    <a:cubicBezTo>
                      <a:pt x="1305212" y="269050"/>
                      <a:pt x="1327825" y="303344"/>
                      <a:pt x="1327825" y="341282"/>
                    </a:cubicBezTo>
                    <a:lnTo>
                      <a:pt x="1327825" y="2081232"/>
                    </a:lnTo>
                    <a:cubicBezTo>
                      <a:pt x="1327825" y="2133618"/>
                      <a:pt x="1285358" y="2176076"/>
                      <a:pt x="1232980" y="2176076"/>
                    </a:cubicBezTo>
                    <a:lnTo>
                      <a:pt x="94844" y="2176076"/>
                    </a:lnTo>
                    <a:cubicBezTo>
                      <a:pt x="42466" y="2176076"/>
                      <a:pt x="0" y="2133610"/>
                      <a:pt x="0" y="2081232"/>
                    </a:cubicBezTo>
                    <a:lnTo>
                      <a:pt x="0" y="341282"/>
                    </a:lnTo>
                  </a:path>
                </a:pathLst>
              </a:custGeom>
              <a:solidFill>
                <a:srgbClr val="E8F9FF"/>
              </a:solidFill>
              <a:ln>
                <a:no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80" name="Rounded Rectangle 16">
                <a:extLst>
                  <a:ext uri="{FF2B5EF4-FFF2-40B4-BE49-F238E27FC236}">
                    <a16:creationId xmlns:a16="http://schemas.microsoft.com/office/drawing/2014/main" id="{6D148BB7-BC0E-B996-390A-52FA83DD768C}"/>
                  </a:ext>
                </a:extLst>
              </p:cNvPr>
              <p:cNvSpPr/>
              <p:nvPr/>
            </p:nvSpPr>
            <p:spPr>
              <a:xfrm>
                <a:off x="6563738" y="3586494"/>
                <a:ext cx="1327825" cy="2176079"/>
              </a:xfrm>
              <a:custGeom>
                <a:avLst/>
                <a:gdLst/>
                <a:ahLst/>
                <a:cxnLst/>
                <a:rect l="0" t="0" r="0" b="0"/>
                <a:pathLst>
                  <a:path w="1327825" h="2176079">
                    <a:moveTo>
                      <a:pt x="0" y="2081235"/>
                    </a:moveTo>
                    <a:cubicBezTo>
                      <a:pt x="0" y="2133616"/>
                      <a:pt x="42463" y="2176079"/>
                      <a:pt x="94844" y="2176079"/>
                    </a:cubicBezTo>
                    <a:lnTo>
                      <a:pt x="1232980" y="2176079"/>
                    </a:lnTo>
                    <a:cubicBezTo>
                      <a:pt x="1285361" y="2176079"/>
                      <a:pt x="1327825" y="2133616"/>
                      <a:pt x="1327825" y="2081235"/>
                    </a:cubicBezTo>
                    <a:moveTo>
                      <a:pt x="1327825" y="2081232"/>
                    </a:moveTo>
                    <a:lnTo>
                      <a:pt x="1327825" y="374031"/>
                    </a:lnTo>
                    <a:moveTo>
                      <a:pt x="0" y="2081232"/>
                    </a:moveTo>
                    <a:lnTo>
                      <a:pt x="0" y="374031"/>
                    </a:lnTo>
                    <a:moveTo>
                      <a:pt x="0" y="373591"/>
                    </a:moveTo>
                    <a:lnTo>
                      <a:pt x="0" y="341286"/>
                    </a:lnTo>
                    <a:cubicBezTo>
                      <a:pt x="0" y="303346"/>
                      <a:pt x="22610" y="269056"/>
                      <a:pt x="57483" y="254111"/>
                    </a:cubicBezTo>
                    <a:lnTo>
                      <a:pt x="626551" y="10225"/>
                    </a:lnTo>
                    <a:cubicBezTo>
                      <a:pt x="650409" y="0"/>
                      <a:pt x="677416" y="0"/>
                      <a:pt x="701273" y="10225"/>
                    </a:cubicBezTo>
                    <a:lnTo>
                      <a:pt x="1270341" y="254111"/>
                    </a:lnTo>
                    <a:cubicBezTo>
                      <a:pt x="1305214" y="269056"/>
                      <a:pt x="1327825" y="303346"/>
                      <a:pt x="1327825" y="341286"/>
                    </a:cubicBezTo>
                    <a:lnTo>
                      <a:pt x="1327825" y="373591"/>
                    </a:lnTo>
                  </a:path>
                </a:pathLst>
              </a:custGeom>
              <a:noFill/>
              <a:ln w="11855">
                <a:solidFill>
                  <a:srgbClr val="1EABDA"/>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81" name="TextBox 80">
                <a:extLst>
                  <a:ext uri="{FF2B5EF4-FFF2-40B4-BE49-F238E27FC236}">
                    <a16:creationId xmlns:a16="http://schemas.microsoft.com/office/drawing/2014/main" id="{EAD1DB6B-B6A5-1444-DD4D-B7DEAF4B4EDC}"/>
                  </a:ext>
                </a:extLst>
              </p:cNvPr>
              <p:cNvSpPr txBox="1"/>
              <p:nvPr/>
            </p:nvSpPr>
            <p:spPr>
              <a:xfrm>
                <a:off x="6108710" y="1831181"/>
                <a:ext cx="720324" cy="406026"/>
              </a:xfrm>
              <a:prstGeom prst="rect">
                <a:avLst/>
              </a:prstGeom>
              <a:noFill/>
              <a:ln>
                <a:noFill/>
              </a:ln>
            </p:spPr>
            <p:txBody>
              <a:bodyPr wrap="none" lIns="0" tIns="0" rIns="0" bIns="0" anchor="t">
                <a:spAutoFit/>
              </a:bodyPr>
              <a:lstStyle/>
              <a:p>
                <a:pPr algn="ctr"/>
                <a:r>
                  <a:rPr sz="1600" b="0" dirty="0">
                    <a:solidFill>
                      <a:srgbClr val="4E88E7"/>
                    </a:solidFill>
                    <a:latin typeface="Roboto" panose="02000000000000000000" pitchFamily="2" charset="0"/>
                    <a:ea typeface="Roboto" panose="02000000000000000000" pitchFamily="2" charset="0"/>
                    <a:cs typeface="Roboto" panose="02000000000000000000" pitchFamily="2" charset="0"/>
                  </a:rPr>
                  <a:t>Financial </a:t>
                </a:r>
                <a:br>
                  <a:rPr lang="en-US" sz="1600" b="0" dirty="0">
                    <a:solidFill>
                      <a:srgbClr val="4E88E7"/>
                    </a:solidFill>
                    <a:latin typeface="Roboto" panose="02000000000000000000" pitchFamily="2" charset="0"/>
                    <a:ea typeface="Roboto" panose="02000000000000000000" pitchFamily="2" charset="0"/>
                    <a:cs typeface="Roboto" panose="02000000000000000000" pitchFamily="2" charset="0"/>
                  </a:rPr>
                </a:br>
                <a:r>
                  <a:rPr sz="1600" b="0" dirty="0">
                    <a:solidFill>
                      <a:srgbClr val="4E88E7"/>
                    </a:solidFill>
                    <a:latin typeface="Roboto" panose="02000000000000000000" pitchFamily="2" charset="0"/>
                    <a:ea typeface="Roboto" panose="02000000000000000000" pitchFamily="2" charset="0"/>
                    <a:cs typeface="Roboto" panose="02000000000000000000" pitchFamily="2" charset="0"/>
                  </a:rPr>
                  <a:t>State</a:t>
                </a:r>
              </a:p>
            </p:txBody>
          </p:sp>
          <p:sp>
            <p:nvSpPr>
              <p:cNvPr id="82" name="TextBox 81">
                <a:extLst>
                  <a:ext uri="{FF2B5EF4-FFF2-40B4-BE49-F238E27FC236}">
                    <a16:creationId xmlns:a16="http://schemas.microsoft.com/office/drawing/2014/main" id="{6B1773D1-EF7C-D04F-354C-84A3DABB4481}"/>
                  </a:ext>
                </a:extLst>
              </p:cNvPr>
              <p:cNvSpPr txBox="1"/>
              <p:nvPr/>
            </p:nvSpPr>
            <p:spPr>
              <a:xfrm>
                <a:off x="1406208" y="2415348"/>
                <a:ext cx="1020350" cy="399681"/>
              </a:xfrm>
              <a:prstGeom prst="rect">
                <a:avLst/>
              </a:prstGeom>
              <a:noFill/>
              <a:ln>
                <a:noFill/>
              </a:ln>
            </p:spPr>
            <p:txBody>
              <a:bodyPr wrap="none" lIns="0" tIns="0" rIns="0" bIns="0" anchor="t">
                <a:spAutoFit/>
              </a:bodyPr>
              <a:lstStyle/>
              <a:p>
                <a:pPr algn="ctr"/>
                <a:r>
                  <a:rPr sz="1050" b="0" dirty="0">
                    <a:solidFill>
                      <a:srgbClr val="AB9E2B"/>
                    </a:solidFill>
                    <a:latin typeface="Roboto" panose="02000000000000000000" pitchFamily="2" charset="0"/>
                    <a:ea typeface="Roboto" panose="02000000000000000000" pitchFamily="2" charset="0"/>
                    <a:cs typeface="Roboto" panose="02000000000000000000" pitchFamily="2" charset="0"/>
                  </a:rPr>
                  <a:t>Monitoring coverage
is insufficient across
the nation.</a:t>
                </a:r>
              </a:p>
            </p:txBody>
          </p:sp>
          <p:sp>
            <p:nvSpPr>
              <p:cNvPr id="83" name="TextBox 82">
                <a:extLst>
                  <a:ext uri="{FF2B5EF4-FFF2-40B4-BE49-F238E27FC236}">
                    <a16:creationId xmlns:a16="http://schemas.microsoft.com/office/drawing/2014/main" id="{79E17AC0-31E0-A1FA-680A-AD04259AE0B3}"/>
                  </a:ext>
                </a:extLst>
              </p:cNvPr>
              <p:cNvSpPr txBox="1"/>
              <p:nvPr/>
            </p:nvSpPr>
            <p:spPr>
              <a:xfrm>
                <a:off x="2990464" y="2373899"/>
                <a:ext cx="886859" cy="399681"/>
              </a:xfrm>
              <a:prstGeom prst="rect">
                <a:avLst/>
              </a:prstGeom>
              <a:noFill/>
              <a:ln>
                <a:noFill/>
              </a:ln>
            </p:spPr>
            <p:txBody>
              <a:bodyPr wrap="none" lIns="0" tIns="0" rIns="0" bIns="0" anchor="t">
                <a:spAutoFit/>
              </a:bodyPr>
              <a:lstStyle/>
              <a:p>
                <a:pPr algn="ctr"/>
                <a:r>
                  <a:rPr sz="1050" b="0" dirty="0">
                    <a:solidFill>
                      <a:srgbClr val="C64B47"/>
                    </a:solidFill>
                    <a:latin typeface="Roboto" panose="02000000000000000000" pitchFamily="2" charset="0"/>
                    <a:ea typeface="Roboto" panose="02000000000000000000" pitchFamily="2" charset="0"/>
                    <a:cs typeface="Roboto" panose="02000000000000000000" pitchFamily="2" charset="0"/>
                  </a:rPr>
                  <a:t>Indoor air quality
</a:t>
                </a:r>
                <a:r>
                  <a:rPr lang="en-US" sz="1050" dirty="0">
                    <a:solidFill>
                      <a:srgbClr val="C64B47"/>
                    </a:solidFill>
                    <a:latin typeface="Roboto" panose="02000000000000000000" pitchFamily="2" charset="0"/>
                    <a:ea typeface="Roboto" panose="02000000000000000000" pitchFamily="2" charset="0"/>
                    <a:cs typeface="Roboto" panose="02000000000000000000" pitchFamily="2" charset="0"/>
                  </a:rPr>
                  <a:t>remains an </a:t>
                </a:r>
                <a:r>
                  <a:rPr sz="1050" b="0" dirty="0">
                    <a:solidFill>
                      <a:srgbClr val="C64B47"/>
                    </a:solidFill>
                    <a:latin typeface="Roboto" panose="02000000000000000000" pitchFamily="2" charset="0"/>
                    <a:ea typeface="Roboto" panose="02000000000000000000" pitchFamily="2" charset="0"/>
                    <a:cs typeface="Roboto" panose="02000000000000000000" pitchFamily="2" charset="0"/>
                  </a:rPr>
                  <a:t>under-
addressed are</a:t>
                </a:r>
                <a:r>
                  <a:rPr lang="en-US" sz="1050" b="0" dirty="0">
                    <a:solidFill>
                      <a:srgbClr val="C64B47"/>
                    </a:solidFill>
                    <a:latin typeface="Roboto" panose="02000000000000000000" pitchFamily="2" charset="0"/>
                    <a:ea typeface="Roboto" panose="02000000000000000000" pitchFamily="2" charset="0"/>
                    <a:cs typeface="Roboto" panose="02000000000000000000" pitchFamily="2" charset="0"/>
                  </a:rPr>
                  <a:t>a.</a:t>
                </a:r>
                <a:endParaRPr sz="1050" b="0" dirty="0">
                  <a:solidFill>
                    <a:srgbClr val="C64B47"/>
                  </a:solidFill>
                  <a:latin typeface="Roboto" panose="02000000000000000000" pitchFamily="2" charset="0"/>
                  <a:ea typeface="Roboto" panose="02000000000000000000" pitchFamily="2" charset="0"/>
                  <a:cs typeface="Roboto" panose="02000000000000000000" pitchFamily="2" charset="0"/>
                </a:endParaRPr>
              </a:p>
            </p:txBody>
          </p:sp>
          <p:sp>
            <p:nvSpPr>
              <p:cNvPr id="84" name="TextBox 83">
                <a:extLst>
                  <a:ext uri="{FF2B5EF4-FFF2-40B4-BE49-F238E27FC236}">
                    <a16:creationId xmlns:a16="http://schemas.microsoft.com/office/drawing/2014/main" id="{5EFEB038-4E3C-AE77-D954-54D1D0897EEF}"/>
                  </a:ext>
                </a:extLst>
              </p:cNvPr>
              <p:cNvSpPr txBox="1"/>
              <p:nvPr/>
            </p:nvSpPr>
            <p:spPr>
              <a:xfrm>
                <a:off x="4464305" y="2322494"/>
                <a:ext cx="974091" cy="532908"/>
              </a:xfrm>
              <a:prstGeom prst="rect">
                <a:avLst/>
              </a:prstGeom>
              <a:noFill/>
              <a:ln>
                <a:noFill/>
              </a:ln>
            </p:spPr>
            <p:txBody>
              <a:bodyPr wrap="none" lIns="0" tIns="0" rIns="0" bIns="0" anchor="t">
                <a:spAutoFit/>
              </a:bodyPr>
              <a:lstStyle/>
              <a:p>
                <a:pPr algn="ctr"/>
                <a:r>
                  <a:rPr sz="1050" b="0" dirty="0">
                    <a:solidFill>
                      <a:srgbClr val="A455C9"/>
                    </a:solidFill>
                    <a:latin typeface="Roboto" panose="02000000000000000000" pitchFamily="2" charset="0"/>
                    <a:ea typeface="Roboto" panose="02000000000000000000" pitchFamily="2" charset="0"/>
                    <a:cs typeface="Roboto" panose="02000000000000000000" pitchFamily="2" charset="0"/>
                  </a:rPr>
                  <a:t>Managing and
responding to
seasonal episodes
of high air pollution.</a:t>
                </a:r>
              </a:p>
            </p:txBody>
          </p:sp>
          <p:sp>
            <p:nvSpPr>
              <p:cNvPr id="85" name="TextBox 84">
                <a:extLst>
                  <a:ext uri="{FF2B5EF4-FFF2-40B4-BE49-F238E27FC236}">
                    <a16:creationId xmlns:a16="http://schemas.microsoft.com/office/drawing/2014/main" id="{337149B1-1D73-D545-1013-625168463270}"/>
                  </a:ext>
                </a:extLst>
              </p:cNvPr>
              <p:cNvSpPr txBox="1"/>
              <p:nvPr/>
            </p:nvSpPr>
            <p:spPr>
              <a:xfrm>
                <a:off x="5958064" y="2363943"/>
                <a:ext cx="1021671" cy="399681"/>
              </a:xfrm>
              <a:prstGeom prst="rect">
                <a:avLst/>
              </a:prstGeom>
              <a:noFill/>
              <a:ln>
                <a:noFill/>
              </a:ln>
            </p:spPr>
            <p:txBody>
              <a:bodyPr wrap="none" lIns="0" tIns="0" rIns="0" bIns="0" anchor="t">
                <a:spAutoFit/>
              </a:bodyPr>
              <a:lstStyle/>
              <a:p>
                <a:pPr algn="ctr"/>
                <a:r>
                  <a:rPr sz="1050" b="0" dirty="0">
                    <a:solidFill>
                      <a:srgbClr val="507FCC"/>
                    </a:solidFill>
                    <a:latin typeface="Roboto" panose="02000000000000000000" pitchFamily="2" charset="0"/>
                    <a:ea typeface="Roboto" panose="02000000000000000000" pitchFamily="2" charset="0"/>
                    <a:cs typeface="Roboto" panose="02000000000000000000" pitchFamily="2" charset="0"/>
                  </a:rPr>
                  <a:t>Financial constraints
and funding
limitations.</a:t>
                </a:r>
              </a:p>
            </p:txBody>
          </p:sp>
          <p:sp>
            <p:nvSpPr>
              <p:cNvPr id="86" name="TextBox 85">
                <a:extLst>
                  <a:ext uri="{FF2B5EF4-FFF2-40B4-BE49-F238E27FC236}">
                    <a16:creationId xmlns:a16="http://schemas.microsoft.com/office/drawing/2014/main" id="{2F446237-E15C-86CE-A49F-26230F426C85}"/>
                  </a:ext>
                </a:extLst>
              </p:cNvPr>
              <p:cNvSpPr txBox="1"/>
              <p:nvPr/>
            </p:nvSpPr>
            <p:spPr>
              <a:xfrm>
                <a:off x="1507280" y="1859741"/>
                <a:ext cx="818130" cy="406026"/>
              </a:xfrm>
              <a:prstGeom prst="rect">
                <a:avLst/>
              </a:prstGeom>
              <a:noFill/>
              <a:ln>
                <a:noFill/>
              </a:ln>
            </p:spPr>
            <p:txBody>
              <a:bodyPr wrap="none" lIns="0" tIns="0" rIns="0" bIns="0" anchor="t">
                <a:spAutoFit/>
              </a:bodyPr>
              <a:lstStyle/>
              <a:p>
                <a:pPr algn="ctr"/>
                <a:r>
                  <a:rPr lang="en-US" sz="1600" b="0" dirty="0">
                    <a:solidFill>
                      <a:srgbClr val="D6C414"/>
                    </a:solidFill>
                    <a:latin typeface="Roboto" panose="02000000000000000000" pitchFamily="2" charset="0"/>
                    <a:ea typeface="Roboto" panose="02000000000000000000" pitchFamily="2" charset="0"/>
                    <a:cs typeface="Roboto" panose="02000000000000000000" pitchFamily="2" charset="0"/>
                  </a:rPr>
                  <a:t>Limited </a:t>
                </a:r>
                <a:br>
                  <a:rPr lang="en-US" sz="1600" b="0" dirty="0">
                    <a:solidFill>
                      <a:srgbClr val="D6C414"/>
                    </a:solidFill>
                    <a:latin typeface="Roboto" panose="02000000000000000000" pitchFamily="2" charset="0"/>
                    <a:ea typeface="Roboto" panose="02000000000000000000" pitchFamily="2" charset="0"/>
                    <a:cs typeface="Roboto" panose="02000000000000000000" pitchFamily="2" charset="0"/>
                  </a:rPr>
                </a:br>
                <a:r>
                  <a:rPr lang="en-US" sz="1600" b="0" dirty="0">
                    <a:solidFill>
                      <a:srgbClr val="D6C414"/>
                    </a:solidFill>
                    <a:latin typeface="Roboto" panose="02000000000000000000" pitchFamily="2" charset="0"/>
                    <a:ea typeface="Roboto" panose="02000000000000000000" pitchFamily="2" charset="0"/>
                    <a:cs typeface="Roboto" panose="02000000000000000000" pitchFamily="2" charset="0"/>
                  </a:rPr>
                  <a:t>Monitoring</a:t>
                </a:r>
                <a:endParaRPr sz="1600" b="0" dirty="0">
                  <a:solidFill>
                    <a:srgbClr val="D6C414"/>
                  </a:solidFill>
                  <a:latin typeface="Roboto" panose="02000000000000000000" pitchFamily="2" charset="0"/>
                  <a:ea typeface="Roboto" panose="02000000000000000000" pitchFamily="2" charset="0"/>
                  <a:cs typeface="Roboto" panose="02000000000000000000" pitchFamily="2" charset="0"/>
                </a:endParaRPr>
              </a:p>
            </p:txBody>
          </p:sp>
          <p:sp>
            <p:nvSpPr>
              <p:cNvPr id="87" name="TextBox 86">
                <a:extLst>
                  <a:ext uri="{FF2B5EF4-FFF2-40B4-BE49-F238E27FC236}">
                    <a16:creationId xmlns:a16="http://schemas.microsoft.com/office/drawing/2014/main" id="{CCEF3E27-665B-60AC-8786-68DBF0707232}"/>
                  </a:ext>
                </a:extLst>
              </p:cNvPr>
              <p:cNvSpPr txBox="1"/>
              <p:nvPr/>
            </p:nvSpPr>
            <p:spPr>
              <a:xfrm>
                <a:off x="4422012" y="1835088"/>
                <a:ext cx="1058679" cy="406026"/>
              </a:xfrm>
              <a:prstGeom prst="rect">
                <a:avLst/>
              </a:prstGeom>
              <a:noFill/>
              <a:ln>
                <a:noFill/>
              </a:ln>
            </p:spPr>
            <p:txBody>
              <a:bodyPr wrap="none" lIns="0" tIns="0" rIns="0" bIns="0" anchor="t">
                <a:spAutoFit/>
              </a:bodyPr>
              <a:lstStyle/>
              <a:p>
                <a:pPr algn="ctr"/>
                <a:r>
                  <a:rPr sz="1600" b="0" dirty="0">
                    <a:solidFill>
                      <a:srgbClr val="BA5DE5"/>
                    </a:solidFill>
                    <a:latin typeface="Roboto" panose="02000000000000000000" pitchFamily="2" charset="0"/>
                    <a:ea typeface="Roboto" panose="02000000000000000000" pitchFamily="2" charset="0"/>
                    <a:cs typeface="Roboto" panose="02000000000000000000" pitchFamily="2" charset="0"/>
                  </a:rPr>
                  <a:t>High Pollution
Episodes</a:t>
                </a:r>
              </a:p>
            </p:txBody>
          </p:sp>
          <p:sp>
            <p:nvSpPr>
              <p:cNvPr id="88" name="TextBox 87">
                <a:extLst>
                  <a:ext uri="{FF2B5EF4-FFF2-40B4-BE49-F238E27FC236}">
                    <a16:creationId xmlns:a16="http://schemas.microsoft.com/office/drawing/2014/main" id="{12303779-4350-2C3E-5A69-49F428EE81CA}"/>
                  </a:ext>
                </a:extLst>
              </p:cNvPr>
              <p:cNvSpPr txBox="1"/>
              <p:nvPr/>
            </p:nvSpPr>
            <p:spPr>
              <a:xfrm>
                <a:off x="3065789" y="1843655"/>
                <a:ext cx="736185" cy="406026"/>
              </a:xfrm>
              <a:prstGeom prst="rect">
                <a:avLst/>
              </a:prstGeom>
              <a:noFill/>
              <a:ln>
                <a:noFill/>
              </a:ln>
            </p:spPr>
            <p:txBody>
              <a:bodyPr wrap="none" lIns="0" tIns="0" rIns="0" bIns="0" anchor="t">
                <a:spAutoFit/>
              </a:bodyPr>
              <a:lstStyle/>
              <a:p>
                <a:pPr algn="ctr"/>
                <a:r>
                  <a:rPr sz="1600" b="0" dirty="0">
                    <a:solidFill>
                      <a:srgbClr val="E55753"/>
                    </a:solidFill>
                    <a:latin typeface="Roboto" panose="02000000000000000000" pitchFamily="2" charset="0"/>
                    <a:ea typeface="Roboto" panose="02000000000000000000" pitchFamily="2" charset="0"/>
                    <a:cs typeface="Roboto" panose="02000000000000000000" pitchFamily="2" charset="0"/>
                  </a:rPr>
                  <a:t>Indoor Air
Quality</a:t>
                </a:r>
              </a:p>
            </p:txBody>
          </p:sp>
          <p:sp>
            <p:nvSpPr>
              <p:cNvPr id="89" name="TextBox 88">
                <a:extLst>
                  <a:ext uri="{FF2B5EF4-FFF2-40B4-BE49-F238E27FC236}">
                    <a16:creationId xmlns:a16="http://schemas.microsoft.com/office/drawing/2014/main" id="{69525D12-4BDA-D719-61E8-00F8675C8688}"/>
                  </a:ext>
                </a:extLst>
              </p:cNvPr>
              <p:cNvSpPr txBox="1"/>
              <p:nvPr/>
            </p:nvSpPr>
            <p:spPr>
              <a:xfrm>
                <a:off x="2327523" y="4450556"/>
                <a:ext cx="695213" cy="406026"/>
              </a:xfrm>
              <a:prstGeom prst="rect">
                <a:avLst/>
              </a:prstGeom>
              <a:noFill/>
              <a:ln>
                <a:noFill/>
              </a:ln>
            </p:spPr>
            <p:txBody>
              <a:bodyPr wrap="none" lIns="0" tIns="0" rIns="0" bIns="0" anchor="t">
                <a:spAutoFit/>
              </a:bodyPr>
              <a:lstStyle/>
              <a:p>
                <a:pPr algn="ctr"/>
                <a:r>
                  <a:rPr sz="1600" b="0" dirty="0">
                    <a:solidFill>
                      <a:srgbClr val="DE8431"/>
                    </a:solidFill>
                    <a:latin typeface="Roboto" panose="02000000000000000000" pitchFamily="2" charset="0"/>
                    <a:ea typeface="Roboto" panose="02000000000000000000" pitchFamily="2" charset="0"/>
                    <a:cs typeface="Roboto" panose="02000000000000000000" pitchFamily="2" charset="0"/>
                  </a:rPr>
                  <a:t>Emission
Inventory</a:t>
                </a:r>
              </a:p>
            </p:txBody>
          </p:sp>
          <p:sp>
            <p:nvSpPr>
              <p:cNvPr id="90" name="TextBox 89">
                <a:extLst>
                  <a:ext uri="{FF2B5EF4-FFF2-40B4-BE49-F238E27FC236}">
                    <a16:creationId xmlns:a16="http://schemas.microsoft.com/office/drawing/2014/main" id="{A307DA21-033B-1425-4545-E2F8DC00E760}"/>
                  </a:ext>
                </a:extLst>
              </p:cNvPr>
              <p:cNvSpPr txBox="1"/>
              <p:nvPr/>
            </p:nvSpPr>
            <p:spPr>
              <a:xfrm>
                <a:off x="3754497" y="4450556"/>
                <a:ext cx="876284" cy="406026"/>
              </a:xfrm>
              <a:prstGeom prst="rect">
                <a:avLst/>
              </a:prstGeom>
              <a:noFill/>
              <a:ln>
                <a:noFill/>
              </a:ln>
            </p:spPr>
            <p:txBody>
              <a:bodyPr wrap="none" lIns="0" tIns="0" rIns="0" bIns="0" anchor="t">
                <a:spAutoFit/>
              </a:bodyPr>
              <a:lstStyle/>
              <a:p>
                <a:pPr algn="ctr"/>
                <a:r>
                  <a:rPr lang="en-US" sz="1600" b="0" dirty="0">
                    <a:solidFill>
                      <a:srgbClr val="DE58A9"/>
                    </a:solidFill>
                    <a:latin typeface="Roboto" panose="02000000000000000000" pitchFamily="2" charset="0"/>
                    <a:ea typeface="Roboto" panose="02000000000000000000" pitchFamily="2" charset="0"/>
                    <a:cs typeface="Roboto" panose="02000000000000000000" pitchFamily="2" charset="0"/>
                  </a:rPr>
                  <a:t>Limited </a:t>
                </a:r>
                <a:br>
                  <a:rPr lang="en-US" sz="1600" b="0" dirty="0">
                    <a:solidFill>
                      <a:srgbClr val="DE58A9"/>
                    </a:solidFill>
                    <a:latin typeface="Roboto" panose="02000000000000000000" pitchFamily="2" charset="0"/>
                    <a:ea typeface="Roboto" panose="02000000000000000000" pitchFamily="2" charset="0"/>
                    <a:cs typeface="Roboto" panose="02000000000000000000" pitchFamily="2" charset="0"/>
                  </a:rPr>
                </a:br>
                <a:r>
                  <a:rPr sz="1600" b="0" dirty="0">
                    <a:solidFill>
                      <a:srgbClr val="DE58A9"/>
                    </a:solidFill>
                    <a:latin typeface="Roboto" panose="02000000000000000000" pitchFamily="2" charset="0"/>
                    <a:ea typeface="Roboto" panose="02000000000000000000" pitchFamily="2" charset="0"/>
                    <a:cs typeface="Roboto" panose="02000000000000000000" pitchFamily="2" charset="0"/>
                  </a:rPr>
                  <a:t>Technology</a:t>
                </a:r>
              </a:p>
            </p:txBody>
          </p:sp>
          <p:sp>
            <p:nvSpPr>
              <p:cNvPr id="91" name="TextBox 90">
                <a:extLst>
                  <a:ext uri="{FF2B5EF4-FFF2-40B4-BE49-F238E27FC236}">
                    <a16:creationId xmlns:a16="http://schemas.microsoft.com/office/drawing/2014/main" id="{A259C4FA-535D-177A-AA38-FE7E317EEA2C}"/>
                  </a:ext>
                </a:extLst>
              </p:cNvPr>
              <p:cNvSpPr txBox="1"/>
              <p:nvPr/>
            </p:nvSpPr>
            <p:spPr>
              <a:xfrm>
                <a:off x="5339419" y="4529092"/>
                <a:ext cx="741472" cy="203012"/>
              </a:xfrm>
              <a:prstGeom prst="rect">
                <a:avLst/>
              </a:prstGeom>
              <a:noFill/>
              <a:ln>
                <a:noFill/>
              </a:ln>
            </p:spPr>
            <p:txBody>
              <a:bodyPr wrap="none" lIns="0" tIns="0" rIns="0" bIns="0" anchor="t">
                <a:spAutoFit/>
              </a:bodyPr>
              <a:lstStyle/>
              <a:p>
                <a:pPr algn="ctr"/>
                <a:r>
                  <a:rPr sz="1600" b="0" dirty="0">
                    <a:solidFill>
                      <a:srgbClr val="7F64EA"/>
                    </a:solidFill>
                    <a:latin typeface="Roboto" panose="02000000000000000000" pitchFamily="2" charset="0"/>
                    <a:ea typeface="Roboto" panose="02000000000000000000" pitchFamily="2" charset="0"/>
                    <a:cs typeface="Roboto" panose="02000000000000000000" pitchFamily="2" charset="0"/>
                  </a:rPr>
                  <a:t>Modelling</a:t>
                </a:r>
              </a:p>
            </p:txBody>
          </p:sp>
          <p:sp>
            <p:nvSpPr>
              <p:cNvPr id="92" name="TextBox 91">
                <a:extLst>
                  <a:ext uri="{FF2B5EF4-FFF2-40B4-BE49-F238E27FC236}">
                    <a16:creationId xmlns:a16="http://schemas.microsoft.com/office/drawing/2014/main" id="{58C4A861-4AD1-63DB-6ED6-0A33DDCB60D2}"/>
                  </a:ext>
                </a:extLst>
              </p:cNvPr>
              <p:cNvSpPr txBox="1"/>
              <p:nvPr/>
            </p:nvSpPr>
            <p:spPr>
              <a:xfrm>
                <a:off x="6830449" y="4450556"/>
                <a:ext cx="794339" cy="406026"/>
              </a:xfrm>
              <a:prstGeom prst="rect">
                <a:avLst/>
              </a:prstGeom>
              <a:noFill/>
              <a:ln>
                <a:noFill/>
              </a:ln>
            </p:spPr>
            <p:txBody>
              <a:bodyPr wrap="none" lIns="0" tIns="0" rIns="0" bIns="0" anchor="t">
                <a:spAutoFit/>
              </a:bodyPr>
              <a:lstStyle/>
              <a:p>
                <a:pPr algn="ctr"/>
                <a:r>
                  <a:rPr sz="1600" b="0" dirty="0">
                    <a:solidFill>
                      <a:srgbClr val="1EABDA"/>
                    </a:solidFill>
                    <a:latin typeface="Roboto" panose="02000000000000000000" pitchFamily="2" charset="0"/>
                    <a:ea typeface="Roboto" panose="02000000000000000000" pitchFamily="2" charset="0"/>
                    <a:cs typeface="Roboto" panose="02000000000000000000" pitchFamily="2" charset="0"/>
                  </a:rPr>
                  <a:t>Human
Resources</a:t>
                </a:r>
              </a:p>
            </p:txBody>
          </p:sp>
          <p:sp>
            <p:nvSpPr>
              <p:cNvPr id="93" name="TextBox 92">
                <a:extLst>
                  <a:ext uri="{FF2B5EF4-FFF2-40B4-BE49-F238E27FC236}">
                    <a16:creationId xmlns:a16="http://schemas.microsoft.com/office/drawing/2014/main" id="{AAB60EEC-5287-4BFA-268F-5BDFD4E498D6}"/>
                  </a:ext>
                </a:extLst>
              </p:cNvPr>
              <p:cNvSpPr txBox="1"/>
              <p:nvPr/>
            </p:nvSpPr>
            <p:spPr>
              <a:xfrm>
                <a:off x="3783545" y="4969039"/>
                <a:ext cx="818130" cy="399681"/>
              </a:xfrm>
              <a:prstGeom prst="rect">
                <a:avLst/>
              </a:prstGeom>
              <a:noFill/>
              <a:ln>
                <a:noFill/>
              </a:ln>
            </p:spPr>
            <p:txBody>
              <a:bodyPr wrap="none" lIns="0" tIns="0" rIns="0" bIns="0" anchor="t">
                <a:spAutoFit/>
              </a:bodyPr>
              <a:lstStyle/>
              <a:p>
                <a:pPr algn="ctr"/>
                <a:r>
                  <a:rPr sz="1050" b="0" dirty="0">
                    <a:solidFill>
                      <a:srgbClr val="C04B92"/>
                    </a:solidFill>
                    <a:latin typeface="Roboto" panose="02000000000000000000" pitchFamily="2" charset="0"/>
                    <a:ea typeface="Roboto" panose="02000000000000000000" pitchFamily="2" charset="0"/>
                    <a:cs typeface="Roboto" panose="02000000000000000000" pitchFamily="2" charset="0"/>
                  </a:rPr>
                  <a:t>Pollution control
technologies are
inadequate.</a:t>
                </a:r>
              </a:p>
            </p:txBody>
          </p:sp>
          <p:sp>
            <p:nvSpPr>
              <p:cNvPr id="94" name="TextBox 93">
                <a:extLst>
                  <a:ext uri="{FF2B5EF4-FFF2-40B4-BE49-F238E27FC236}">
                    <a16:creationId xmlns:a16="http://schemas.microsoft.com/office/drawing/2014/main" id="{71566AA1-3C32-1539-444E-6B24CCE4FF97}"/>
                  </a:ext>
                </a:extLst>
              </p:cNvPr>
              <p:cNvSpPr txBox="1"/>
              <p:nvPr/>
            </p:nvSpPr>
            <p:spPr>
              <a:xfrm>
                <a:off x="5274621" y="4966897"/>
                <a:ext cx="870997" cy="399681"/>
              </a:xfrm>
              <a:prstGeom prst="rect">
                <a:avLst/>
              </a:prstGeom>
              <a:noFill/>
              <a:ln>
                <a:noFill/>
              </a:ln>
            </p:spPr>
            <p:txBody>
              <a:bodyPr wrap="none" lIns="0" tIns="0" rIns="0" bIns="0" anchor="t">
                <a:spAutoFit/>
              </a:bodyPr>
              <a:lstStyle/>
              <a:p>
                <a:pPr algn="ctr"/>
                <a:r>
                  <a:rPr sz="1050" b="0" dirty="0">
                    <a:solidFill>
                      <a:srgbClr val="7862D1"/>
                    </a:solidFill>
                    <a:latin typeface="Roboto" panose="02000000000000000000" pitchFamily="2" charset="0"/>
                    <a:ea typeface="Roboto" panose="02000000000000000000" pitchFamily="2" charset="0"/>
                    <a:cs typeface="Roboto" panose="02000000000000000000" pitchFamily="2" charset="0"/>
                  </a:rPr>
                  <a:t>Lack of air quality
modelling and
forecasting.</a:t>
                </a:r>
              </a:p>
            </p:txBody>
          </p:sp>
          <p:sp>
            <p:nvSpPr>
              <p:cNvPr id="95" name="TextBox 94">
                <a:extLst>
                  <a:ext uri="{FF2B5EF4-FFF2-40B4-BE49-F238E27FC236}">
                    <a16:creationId xmlns:a16="http://schemas.microsoft.com/office/drawing/2014/main" id="{3AF2F500-DA8E-7430-ECB4-49281C719F5D}"/>
                  </a:ext>
                </a:extLst>
              </p:cNvPr>
              <p:cNvSpPr txBox="1"/>
              <p:nvPr/>
            </p:nvSpPr>
            <p:spPr>
              <a:xfrm>
                <a:off x="2246879" y="4944539"/>
                <a:ext cx="856460" cy="666135"/>
              </a:xfrm>
              <a:prstGeom prst="rect">
                <a:avLst/>
              </a:prstGeom>
              <a:noFill/>
              <a:ln>
                <a:noFill/>
              </a:ln>
            </p:spPr>
            <p:txBody>
              <a:bodyPr wrap="none" lIns="0" tIns="0" rIns="0" bIns="0" anchor="t">
                <a:spAutoFit/>
              </a:bodyPr>
              <a:lstStyle/>
              <a:p>
                <a:pPr algn="ctr"/>
                <a:r>
                  <a:rPr sz="1050" b="0" dirty="0">
                    <a:solidFill>
                      <a:srgbClr val="B27338"/>
                    </a:solidFill>
                    <a:latin typeface="Roboto" panose="02000000000000000000" pitchFamily="2" charset="0"/>
                    <a:ea typeface="Roboto" panose="02000000000000000000" pitchFamily="2" charset="0"/>
                    <a:cs typeface="Roboto" panose="02000000000000000000" pitchFamily="2" charset="0"/>
                  </a:rPr>
                  <a:t>A comprehensive
inventory of
emissions is
currently
unavailable.</a:t>
                </a:r>
              </a:p>
            </p:txBody>
          </p:sp>
          <p:sp>
            <p:nvSpPr>
              <p:cNvPr id="96" name="TextBox 95">
                <a:extLst>
                  <a:ext uri="{FF2B5EF4-FFF2-40B4-BE49-F238E27FC236}">
                    <a16:creationId xmlns:a16="http://schemas.microsoft.com/office/drawing/2014/main" id="{D8A04747-39A4-8652-1D3F-AE7AA1DF54F7}"/>
                  </a:ext>
                </a:extLst>
              </p:cNvPr>
              <p:cNvSpPr txBox="1"/>
              <p:nvPr/>
            </p:nvSpPr>
            <p:spPr>
              <a:xfrm>
                <a:off x="6763720" y="4963665"/>
                <a:ext cx="927831" cy="532908"/>
              </a:xfrm>
              <a:prstGeom prst="rect">
                <a:avLst/>
              </a:prstGeom>
              <a:noFill/>
              <a:ln>
                <a:noFill/>
              </a:ln>
            </p:spPr>
            <p:txBody>
              <a:bodyPr wrap="none" lIns="0" tIns="0" rIns="0" bIns="0" anchor="t">
                <a:spAutoFit/>
              </a:bodyPr>
              <a:lstStyle/>
              <a:p>
                <a:pPr algn="ctr"/>
                <a:r>
                  <a:rPr sz="1050" b="0" dirty="0">
                    <a:solidFill>
                      <a:srgbClr val="3188A5"/>
                    </a:solidFill>
                    <a:latin typeface="Roboto" panose="02000000000000000000" pitchFamily="2" charset="0"/>
                    <a:ea typeface="Roboto" panose="02000000000000000000" pitchFamily="2" charset="0"/>
                    <a:cs typeface="Roboto" panose="02000000000000000000" pitchFamily="2" charset="0"/>
                  </a:rPr>
                  <a:t>A shortage of
human resources
poses a significant
challenge.</a:t>
                </a:r>
              </a:p>
            </p:txBody>
          </p:sp>
          <p:sp>
            <p:nvSpPr>
              <p:cNvPr id="97" name="Rounded Rectangle 34">
                <a:extLst>
                  <a:ext uri="{FF2B5EF4-FFF2-40B4-BE49-F238E27FC236}">
                    <a16:creationId xmlns:a16="http://schemas.microsoft.com/office/drawing/2014/main" id="{833D69CD-A9DD-DFA3-88E8-5FA98F2F6224}"/>
                  </a:ext>
                </a:extLst>
              </p:cNvPr>
              <p:cNvSpPr/>
              <p:nvPr/>
            </p:nvSpPr>
            <p:spPr>
              <a:xfrm>
                <a:off x="1723696" y="2968522"/>
                <a:ext cx="389494" cy="434791"/>
              </a:xfrm>
              <a:custGeom>
                <a:avLst/>
                <a:gdLst/>
                <a:ahLst/>
                <a:cxnLst/>
                <a:rect l="0" t="0" r="0" b="0"/>
                <a:pathLst>
                  <a:path w="389494" h="434791">
                    <a:moveTo>
                      <a:pt x="0" y="415031"/>
                    </a:moveTo>
                    <a:cubicBezTo>
                      <a:pt x="0" y="333186"/>
                      <a:pt x="66349" y="266836"/>
                      <a:pt x="148194" y="266836"/>
                    </a:cubicBezTo>
                    <a:cubicBezTo>
                      <a:pt x="230040" y="266836"/>
                      <a:pt x="296389" y="333186"/>
                      <a:pt x="296389" y="415031"/>
                    </a:cubicBezTo>
                    <a:moveTo>
                      <a:pt x="252978" y="310307"/>
                    </a:moveTo>
                    <a:lnTo>
                      <a:pt x="217411" y="345874"/>
                    </a:lnTo>
                    <a:lnTo>
                      <a:pt x="177063" y="345874"/>
                    </a:lnTo>
                    <a:cubicBezTo>
                      <a:pt x="165061" y="345880"/>
                      <a:pt x="153713" y="351340"/>
                      <a:pt x="146218" y="360713"/>
                    </a:cubicBezTo>
                    <a:lnTo>
                      <a:pt x="143235" y="364408"/>
                    </a:lnTo>
                    <a:cubicBezTo>
                      <a:pt x="129605" y="381454"/>
                      <a:pt x="132374" y="406321"/>
                      <a:pt x="149419" y="419951"/>
                    </a:cubicBezTo>
                    <a:lnTo>
                      <a:pt x="167954" y="434791"/>
                    </a:lnTo>
                    <a:moveTo>
                      <a:pt x="2015" y="390549"/>
                    </a:moveTo>
                    <a:lnTo>
                      <a:pt x="59277" y="424911"/>
                    </a:lnTo>
                    <a:moveTo>
                      <a:pt x="335908" y="86"/>
                    </a:moveTo>
                    <a:cubicBezTo>
                      <a:pt x="308626" y="86"/>
                      <a:pt x="286509" y="22202"/>
                      <a:pt x="286509" y="49484"/>
                    </a:cubicBezTo>
                    <a:cubicBezTo>
                      <a:pt x="286518" y="52802"/>
                      <a:pt x="286856" y="56112"/>
                      <a:pt x="287517" y="59364"/>
                    </a:cubicBezTo>
                    <a:cubicBezTo>
                      <a:pt x="287181" y="59364"/>
                      <a:pt x="286865" y="59364"/>
                      <a:pt x="286509" y="59364"/>
                    </a:cubicBezTo>
                    <a:cubicBezTo>
                      <a:pt x="270838" y="59335"/>
                      <a:pt x="257852" y="71511"/>
                      <a:pt x="256874" y="87153"/>
                    </a:cubicBezTo>
                    <a:cubicBezTo>
                      <a:pt x="255896" y="102794"/>
                      <a:pt x="267263" y="116493"/>
                      <a:pt x="282816" y="118417"/>
                    </a:cubicBezTo>
                    <a:cubicBezTo>
                      <a:pt x="298369" y="120341"/>
                      <a:pt x="312732" y="109825"/>
                      <a:pt x="315595" y="94417"/>
                    </a:cubicBezTo>
                    <a:cubicBezTo>
                      <a:pt x="333987" y="102817"/>
                      <a:pt x="355642" y="99161"/>
                      <a:pt x="370257" y="85188"/>
                    </a:cubicBezTo>
                    <a:cubicBezTo>
                      <a:pt x="384871" y="71214"/>
                      <a:pt x="389494" y="49745"/>
                      <a:pt x="381926" y="30995"/>
                    </a:cubicBezTo>
                    <a:cubicBezTo>
                      <a:pt x="374358" y="12244"/>
                      <a:pt x="356127" y="0"/>
                      <a:pt x="335908" y="86"/>
                    </a:cubicBezTo>
                    <a:close/>
                    <a:moveTo>
                      <a:pt x="48173" y="305703"/>
                    </a:moveTo>
                    <a:lnTo>
                      <a:pt x="69157" y="148281"/>
                    </a:lnTo>
                    <a:lnTo>
                      <a:pt x="118555" y="148281"/>
                    </a:lnTo>
                    <a:lnTo>
                      <a:pt x="134363" y="266836"/>
                    </a:lnTo>
                    <a:moveTo>
                      <a:pt x="162026" y="266836"/>
                    </a:moveTo>
                    <a:lnTo>
                      <a:pt x="177833" y="148281"/>
                    </a:lnTo>
                    <a:lnTo>
                      <a:pt x="227232" y="148281"/>
                    </a:lnTo>
                    <a:lnTo>
                      <a:pt x="248216" y="305683"/>
                    </a:lnTo>
                    <a:moveTo>
                      <a:pt x="108676" y="49484"/>
                    </a:moveTo>
                    <a:cubicBezTo>
                      <a:pt x="108676" y="65853"/>
                      <a:pt x="121946" y="79123"/>
                      <a:pt x="138315" y="79123"/>
                    </a:cubicBezTo>
                    <a:cubicBezTo>
                      <a:pt x="154684" y="79123"/>
                      <a:pt x="167954" y="65853"/>
                      <a:pt x="167954" y="49484"/>
                    </a:cubicBezTo>
                    <a:cubicBezTo>
                      <a:pt x="167954" y="33115"/>
                      <a:pt x="154684" y="19845"/>
                      <a:pt x="138315" y="19845"/>
                    </a:cubicBezTo>
                    <a:cubicBezTo>
                      <a:pt x="121946" y="19845"/>
                      <a:pt x="108676" y="33115"/>
                      <a:pt x="108676" y="49484"/>
                    </a:cubicBezTo>
                    <a:moveTo>
                      <a:pt x="126459" y="207558"/>
                    </a:moveTo>
                    <a:lnTo>
                      <a:pt x="61253" y="207558"/>
                    </a:lnTo>
                    <a:moveTo>
                      <a:pt x="235135" y="207558"/>
                    </a:moveTo>
                    <a:lnTo>
                      <a:pt x="169930" y="207558"/>
                    </a:lnTo>
                  </a:path>
                </a:pathLst>
              </a:custGeom>
              <a:noFill/>
              <a:ln w="11855">
                <a:solidFill>
                  <a:srgbClr val="E0CB15"/>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98" name="Rounded Rectangle 35">
                <a:extLst>
                  <a:ext uri="{FF2B5EF4-FFF2-40B4-BE49-F238E27FC236}">
                    <a16:creationId xmlns:a16="http://schemas.microsoft.com/office/drawing/2014/main" id="{64CC1972-67CF-3891-51EC-94D1333924AA}"/>
                  </a:ext>
                </a:extLst>
              </p:cNvPr>
              <p:cNvSpPr/>
              <p:nvPr/>
            </p:nvSpPr>
            <p:spPr>
              <a:xfrm>
                <a:off x="3196752" y="2948849"/>
                <a:ext cx="459403" cy="459403"/>
              </a:xfrm>
              <a:custGeom>
                <a:avLst/>
                <a:gdLst/>
                <a:ahLst/>
                <a:cxnLst/>
                <a:rect l="0" t="0" r="0" b="0"/>
                <a:pathLst>
                  <a:path w="459403" h="459403">
                    <a:moveTo>
                      <a:pt x="237111" y="386294"/>
                    </a:moveTo>
                    <a:cubicBezTo>
                      <a:pt x="256754" y="386294"/>
                      <a:pt x="272678" y="370370"/>
                      <a:pt x="272678" y="350727"/>
                    </a:cubicBezTo>
                    <a:cubicBezTo>
                      <a:pt x="272678" y="331084"/>
                      <a:pt x="256754" y="315160"/>
                      <a:pt x="237111" y="315160"/>
                    </a:cubicBezTo>
                    <a:cubicBezTo>
                      <a:pt x="217468" y="315160"/>
                      <a:pt x="201544" y="331084"/>
                      <a:pt x="201544" y="350727"/>
                    </a:cubicBezTo>
                    <a:cubicBezTo>
                      <a:pt x="201544" y="370370"/>
                      <a:pt x="217468" y="386294"/>
                      <a:pt x="237111" y="386294"/>
                    </a:cubicBezTo>
                    <a:close/>
                    <a:moveTo>
                      <a:pt x="187713" y="459403"/>
                    </a:moveTo>
                    <a:lnTo>
                      <a:pt x="187713" y="435692"/>
                    </a:lnTo>
                    <a:cubicBezTo>
                      <a:pt x="187713" y="408029"/>
                      <a:pt x="209448" y="386294"/>
                      <a:pt x="237111" y="386294"/>
                    </a:cubicBezTo>
                    <a:cubicBezTo>
                      <a:pt x="264774" y="386294"/>
                      <a:pt x="286509" y="408029"/>
                      <a:pt x="286509" y="435692"/>
                    </a:cubicBezTo>
                    <a:lnTo>
                      <a:pt x="286509" y="459403"/>
                    </a:lnTo>
                    <a:moveTo>
                      <a:pt x="0" y="0"/>
                    </a:moveTo>
                    <a:moveTo>
                      <a:pt x="176846" y="275644"/>
                    </a:moveTo>
                    <a:lnTo>
                      <a:pt x="16795" y="378392"/>
                    </a:lnTo>
                    <a:moveTo>
                      <a:pt x="16795" y="14820"/>
                    </a:moveTo>
                    <a:lnTo>
                      <a:pt x="40506" y="14820"/>
                    </a:lnTo>
                    <a:cubicBezTo>
                      <a:pt x="62241" y="14820"/>
                      <a:pt x="80025" y="32604"/>
                      <a:pt x="80025" y="54339"/>
                    </a:cubicBezTo>
                    <a:cubicBezTo>
                      <a:pt x="107688" y="54339"/>
                      <a:pt x="129423" y="76074"/>
                      <a:pt x="129423" y="103737"/>
                    </a:cubicBezTo>
                    <a:lnTo>
                      <a:pt x="139303" y="103737"/>
                    </a:lnTo>
                    <a:cubicBezTo>
                      <a:pt x="161038" y="103737"/>
                      <a:pt x="178821" y="121520"/>
                      <a:pt x="178821" y="143256"/>
                    </a:cubicBezTo>
                    <a:cubicBezTo>
                      <a:pt x="178821" y="143256"/>
                      <a:pt x="180797" y="178822"/>
                      <a:pt x="151158" y="188702"/>
                    </a:cubicBezTo>
                    <a:cubicBezTo>
                      <a:pt x="131399" y="194630"/>
                      <a:pt x="109664" y="180798"/>
                      <a:pt x="103736" y="159063"/>
                    </a:cubicBezTo>
                    <a:lnTo>
                      <a:pt x="103736" y="157087"/>
                    </a:lnTo>
                    <a:cubicBezTo>
                      <a:pt x="101760" y="159063"/>
                      <a:pt x="97808" y="159063"/>
                      <a:pt x="93856" y="161039"/>
                    </a:cubicBezTo>
                    <a:cubicBezTo>
                      <a:pt x="72121" y="164991"/>
                      <a:pt x="52362" y="153135"/>
                      <a:pt x="46434" y="131400"/>
                    </a:cubicBezTo>
                    <a:lnTo>
                      <a:pt x="46434" y="119544"/>
                    </a:lnTo>
                    <a:cubicBezTo>
                      <a:pt x="42482" y="121520"/>
                      <a:pt x="38530" y="123496"/>
                      <a:pt x="34578" y="123496"/>
                    </a:cubicBezTo>
                    <a:cubicBezTo>
                      <a:pt x="26675" y="125472"/>
                      <a:pt x="20747" y="125472"/>
                      <a:pt x="14819" y="123496"/>
                    </a:cubicBezTo>
                    <a:moveTo>
                      <a:pt x="176845" y="275644"/>
                    </a:moveTo>
                    <a:cubicBezTo>
                      <a:pt x="145230" y="265764"/>
                      <a:pt x="123495" y="236125"/>
                      <a:pt x="123495" y="200558"/>
                    </a:cubicBezTo>
                    <a:cubicBezTo>
                      <a:pt x="123495" y="194630"/>
                      <a:pt x="123495" y="190678"/>
                      <a:pt x="125471" y="186726"/>
                    </a:cubicBezTo>
                    <a:moveTo>
                      <a:pt x="58289" y="212414"/>
                    </a:moveTo>
                    <a:cubicBezTo>
                      <a:pt x="58289" y="212414"/>
                      <a:pt x="58289" y="285523"/>
                      <a:pt x="115591" y="313187"/>
                    </a:cubicBezTo>
                    <a:moveTo>
                      <a:pt x="16795" y="289473"/>
                    </a:moveTo>
                    <a:cubicBezTo>
                      <a:pt x="22723" y="307257"/>
                      <a:pt x="34578" y="332944"/>
                      <a:pt x="56314" y="350727"/>
                    </a:cubicBezTo>
                    <a:moveTo>
                      <a:pt x="0" y="0"/>
                    </a:moveTo>
                    <a:moveTo>
                      <a:pt x="297377" y="275644"/>
                    </a:moveTo>
                    <a:lnTo>
                      <a:pt x="457427" y="378392"/>
                    </a:lnTo>
                    <a:moveTo>
                      <a:pt x="457427" y="14820"/>
                    </a:moveTo>
                    <a:lnTo>
                      <a:pt x="433716" y="14820"/>
                    </a:lnTo>
                    <a:cubicBezTo>
                      <a:pt x="411981" y="14820"/>
                      <a:pt x="394198" y="32604"/>
                      <a:pt x="394198" y="54339"/>
                    </a:cubicBezTo>
                    <a:cubicBezTo>
                      <a:pt x="366535" y="54339"/>
                      <a:pt x="344799" y="76074"/>
                      <a:pt x="344799" y="103737"/>
                    </a:cubicBezTo>
                    <a:lnTo>
                      <a:pt x="334920" y="103737"/>
                    </a:lnTo>
                    <a:cubicBezTo>
                      <a:pt x="313185" y="103737"/>
                      <a:pt x="295401" y="121520"/>
                      <a:pt x="295401" y="143256"/>
                    </a:cubicBezTo>
                    <a:cubicBezTo>
                      <a:pt x="295401" y="143256"/>
                      <a:pt x="293425" y="178822"/>
                      <a:pt x="323064" y="188702"/>
                    </a:cubicBezTo>
                    <a:cubicBezTo>
                      <a:pt x="342824" y="194630"/>
                      <a:pt x="364559" y="180798"/>
                      <a:pt x="370487" y="159063"/>
                    </a:cubicBezTo>
                    <a:lnTo>
                      <a:pt x="370487" y="157087"/>
                    </a:lnTo>
                    <a:cubicBezTo>
                      <a:pt x="372462" y="159063"/>
                      <a:pt x="376414" y="159063"/>
                      <a:pt x="380366" y="161039"/>
                    </a:cubicBezTo>
                    <a:cubicBezTo>
                      <a:pt x="402101" y="164991"/>
                      <a:pt x="421861" y="153135"/>
                      <a:pt x="427789" y="131400"/>
                    </a:cubicBezTo>
                    <a:lnTo>
                      <a:pt x="427789" y="119544"/>
                    </a:lnTo>
                    <a:cubicBezTo>
                      <a:pt x="431740" y="121520"/>
                      <a:pt x="435692" y="123496"/>
                      <a:pt x="439644" y="123496"/>
                    </a:cubicBezTo>
                    <a:cubicBezTo>
                      <a:pt x="447548" y="125472"/>
                      <a:pt x="453476" y="125472"/>
                      <a:pt x="459403" y="123496"/>
                    </a:cubicBezTo>
                    <a:moveTo>
                      <a:pt x="297377" y="275644"/>
                    </a:moveTo>
                    <a:cubicBezTo>
                      <a:pt x="328992" y="265764"/>
                      <a:pt x="350727" y="236125"/>
                      <a:pt x="350727" y="200558"/>
                    </a:cubicBezTo>
                    <a:cubicBezTo>
                      <a:pt x="350727" y="194630"/>
                      <a:pt x="350727" y="190678"/>
                      <a:pt x="348751" y="186726"/>
                    </a:cubicBezTo>
                    <a:moveTo>
                      <a:pt x="415933" y="212414"/>
                    </a:moveTo>
                    <a:cubicBezTo>
                      <a:pt x="415933" y="212414"/>
                      <a:pt x="415933" y="285523"/>
                      <a:pt x="358631" y="313187"/>
                    </a:cubicBezTo>
                    <a:moveTo>
                      <a:pt x="457427" y="289473"/>
                    </a:moveTo>
                    <a:cubicBezTo>
                      <a:pt x="451500" y="307257"/>
                      <a:pt x="439644" y="332944"/>
                      <a:pt x="417909" y="350727"/>
                    </a:cubicBezTo>
                  </a:path>
                </a:pathLst>
              </a:custGeom>
              <a:noFill/>
              <a:ln w="11855">
                <a:solidFill>
                  <a:srgbClr val="E55753"/>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99" name="Rounded Rectangle 36">
                <a:extLst>
                  <a:ext uri="{FF2B5EF4-FFF2-40B4-BE49-F238E27FC236}">
                    <a16:creationId xmlns:a16="http://schemas.microsoft.com/office/drawing/2014/main" id="{AAC62DE8-ABB5-E703-1965-FF5391DE45CF}"/>
                  </a:ext>
                </a:extLst>
              </p:cNvPr>
              <p:cNvSpPr/>
              <p:nvPr/>
            </p:nvSpPr>
            <p:spPr>
              <a:xfrm>
                <a:off x="4724601" y="2980132"/>
                <a:ext cx="453555" cy="445928"/>
              </a:xfrm>
              <a:custGeom>
                <a:avLst/>
                <a:gdLst/>
                <a:ahLst/>
                <a:cxnLst/>
                <a:rect l="0" t="0" r="0" b="0"/>
                <a:pathLst>
                  <a:path w="453555" h="445928">
                    <a:moveTo>
                      <a:pt x="112707" y="445928"/>
                    </a:moveTo>
                    <a:lnTo>
                      <a:pt x="112707" y="386650"/>
                    </a:lnTo>
                    <a:cubicBezTo>
                      <a:pt x="112707" y="370281"/>
                      <a:pt x="125976" y="357011"/>
                      <a:pt x="142346" y="357011"/>
                    </a:cubicBezTo>
                    <a:cubicBezTo>
                      <a:pt x="158715" y="357011"/>
                      <a:pt x="171985" y="370281"/>
                      <a:pt x="171985" y="386650"/>
                    </a:cubicBezTo>
                    <a:lnTo>
                      <a:pt x="171985" y="445928"/>
                    </a:lnTo>
                    <a:moveTo>
                      <a:pt x="246082" y="170779"/>
                    </a:moveTo>
                    <a:lnTo>
                      <a:pt x="246082" y="445928"/>
                    </a:lnTo>
                    <a:moveTo>
                      <a:pt x="38609" y="445928"/>
                    </a:moveTo>
                    <a:lnTo>
                      <a:pt x="38609" y="119899"/>
                    </a:lnTo>
                    <a:moveTo>
                      <a:pt x="8970" y="445928"/>
                    </a:moveTo>
                    <a:lnTo>
                      <a:pt x="453555" y="445928"/>
                    </a:lnTo>
                    <a:moveTo>
                      <a:pt x="394277" y="357011"/>
                    </a:moveTo>
                    <a:cubicBezTo>
                      <a:pt x="394277" y="373380"/>
                      <a:pt x="381007" y="386650"/>
                      <a:pt x="364638" y="386650"/>
                    </a:cubicBezTo>
                    <a:cubicBezTo>
                      <a:pt x="348269" y="386650"/>
                      <a:pt x="334999" y="373380"/>
                      <a:pt x="334999" y="357011"/>
                    </a:cubicBezTo>
                    <a:cubicBezTo>
                      <a:pt x="338359" y="320893"/>
                      <a:pt x="348410" y="285716"/>
                      <a:pt x="364638" y="253274"/>
                    </a:cubicBezTo>
                    <a:cubicBezTo>
                      <a:pt x="380872" y="285713"/>
                      <a:pt x="390924" y="320892"/>
                      <a:pt x="394277" y="357011"/>
                    </a:cubicBezTo>
                    <a:close/>
                    <a:moveTo>
                      <a:pt x="364638" y="386650"/>
                    </a:moveTo>
                    <a:lnTo>
                      <a:pt x="364638" y="445928"/>
                    </a:lnTo>
                    <a:moveTo>
                      <a:pt x="97887" y="297733"/>
                    </a:moveTo>
                    <a:lnTo>
                      <a:pt x="186804" y="297733"/>
                    </a:lnTo>
                    <a:moveTo>
                      <a:pt x="97887" y="238455"/>
                    </a:moveTo>
                    <a:lnTo>
                      <a:pt x="186804" y="238455"/>
                    </a:lnTo>
                    <a:moveTo>
                      <a:pt x="97887" y="179177"/>
                    </a:moveTo>
                    <a:lnTo>
                      <a:pt x="186804" y="179177"/>
                    </a:lnTo>
                    <a:moveTo>
                      <a:pt x="0" y="12487"/>
                    </a:moveTo>
                    <a:cubicBezTo>
                      <a:pt x="8731" y="49804"/>
                      <a:pt x="41879" y="76288"/>
                      <a:pt x="80203" y="76567"/>
                    </a:cubicBezTo>
                    <a:cubicBezTo>
                      <a:pt x="87564" y="76458"/>
                      <a:pt x="94876" y="75348"/>
                      <a:pt x="101938" y="73267"/>
                    </a:cubicBezTo>
                    <a:cubicBezTo>
                      <a:pt x="118292" y="111295"/>
                      <a:pt x="158346" y="133398"/>
                      <a:pt x="199238" y="126958"/>
                    </a:cubicBezTo>
                    <a:cubicBezTo>
                      <a:pt x="240130" y="120517"/>
                      <a:pt x="271452" y="87174"/>
                      <a:pt x="275326" y="45960"/>
                    </a:cubicBezTo>
                    <a:cubicBezTo>
                      <a:pt x="278291" y="46174"/>
                      <a:pt x="281266" y="46220"/>
                      <a:pt x="284237" y="46098"/>
                    </a:cubicBezTo>
                    <a:cubicBezTo>
                      <a:pt x="305542" y="44184"/>
                      <a:pt x="325322" y="34238"/>
                      <a:pt x="339563" y="18277"/>
                    </a:cubicBezTo>
                    <a:cubicBezTo>
                      <a:pt x="351593" y="30208"/>
                      <a:pt x="368241" y="36280"/>
                      <a:pt x="385128" y="34894"/>
                    </a:cubicBezTo>
                    <a:cubicBezTo>
                      <a:pt x="406510" y="32996"/>
                      <a:pt x="425173" y="19631"/>
                      <a:pt x="433855" y="0"/>
                    </a:cubicBezTo>
                    <a:moveTo>
                      <a:pt x="319053" y="196328"/>
                    </a:moveTo>
                    <a:cubicBezTo>
                      <a:pt x="319053" y="201784"/>
                      <a:pt x="323476" y="206208"/>
                      <a:pt x="328933" y="206208"/>
                    </a:cubicBezTo>
                    <a:cubicBezTo>
                      <a:pt x="334389" y="206208"/>
                      <a:pt x="338812" y="201784"/>
                      <a:pt x="338812" y="196328"/>
                    </a:cubicBezTo>
                    <a:cubicBezTo>
                      <a:pt x="338812" y="190872"/>
                      <a:pt x="334389" y="186448"/>
                      <a:pt x="328933" y="186448"/>
                    </a:cubicBezTo>
                    <a:cubicBezTo>
                      <a:pt x="323476" y="186448"/>
                      <a:pt x="319053" y="190872"/>
                      <a:pt x="319053" y="196328"/>
                    </a:cubicBezTo>
                    <a:moveTo>
                      <a:pt x="406310" y="137959"/>
                    </a:moveTo>
                    <a:cubicBezTo>
                      <a:pt x="406310" y="143415"/>
                      <a:pt x="410733" y="147839"/>
                      <a:pt x="416190" y="147839"/>
                    </a:cubicBezTo>
                    <a:cubicBezTo>
                      <a:pt x="421646" y="147839"/>
                      <a:pt x="426070" y="143415"/>
                      <a:pt x="426070" y="137959"/>
                    </a:cubicBezTo>
                    <a:cubicBezTo>
                      <a:pt x="426070" y="132503"/>
                      <a:pt x="421646" y="128079"/>
                      <a:pt x="416190" y="128079"/>
                    </a:cubicBezTo>
                    <a:cubicBezTo>
                      <a:pt x="410733" y="128079"/>
                      <a:pt x="406310" y="132503"/>
                      <a:pt x="406310" y="137959"/>
                    </a:cubicBezTo>
                    <a:moveTo>
                      <a:pt x="328933" y="112193"/>
                    </a:moveTo>
                    <a:cubicBezTo>
                      <a:pt x="328933" y="106736"/>
                      <a:pt x="333356" y="102313"/>
                      <a:pt x="338812" y="102313"/>
                    </a:cubicBezTo>
                    <a:cubicBezTo>
                      <a:pt x="344269" y="102313"/>
                      <a:pt x="348692" y="106736"/>
                      <a:pt x="348692" y="112193"/>
                    </a:cubicBezTo>
                    <a:cubicBezTo>
                      <a:pt x="348692" y="117649"/>
                      <a:pt x="344269" y="122073"/>
                      <a:pt x="338812" y="122073"/>
                    </a:cubicBezTo>
                    <a:cubicBezTo>
                      <a:pt x="333356" y="122073"/>
                      <a:pt x="328933" y="117649"/>
                      <a:pt x="328933" y="112193"/>
                    </a:cubicBezTo>
                    <a:moveTo>
                      <a:pt x="173427" y="14779"/>
                    </a:moveTo>
                    <a:cubicBezTo>
                      <a:pt x="166574" y="23276"/>
                      <a:pt x="156620" y="28694"/>
                      <a:pt x="145764" y="29836"/>
                    </a:cubicBezTo>
                    <a:cubicBezTo>
                      <a:pt x="132712" y="32428"/>
                      <a:pt x="119264" y="27918"/>
                      <a:pt x="110415" y="17980"/>
                    </a:cubicBezTo>
                  </a:path>
                </a:pathLst>
              </a:custGeom>
              <a:noFill/>
              <a:ln w="11855">
                <a:solidFill>
                  <a:srgbClr val="BA5DE5"/>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100" name="Rounded Rectangle 37">
                <a:extLst>
                  <a:ext uri="{FF2B5EF4-FFF2-40B4-BE49-F238E27FC236}">
                    <a16:creationId xmlns:a16="http://schemas.microsoft.com/office/drawing/2014/main" id="{8B815958-D744-24E6-3C30-6A20E4B3163E}"/>
                  </a:ext>
                </a:extLst>
              </p:cNvPr>
              <p:cNvSpPr/>
              <p:nvPr/>
            </p:nvSpPr>
            <p:spPr>
              <a:xfrm>
                <a:off x="6251620" y="2958728"/>
                <a:ext cx="434704" cy="454464"/>
              </a:xfrm>
              <a:custGeom>
                <a:avLst/>
                <a:gdLst/>
                <a:ahLst/>
                <a:cxnLst/>
                <a:rect l="0" t="0" r="0" b="0"/>
                <a:pathLst>
                  <a:path w="434704" h="454464">
                    <a:moveTo>
                      <a:pt x="9879" y="217352"/>
                    </a:moveTo>
                    <a:lnTo>
                      <a:pt x="167954" y="217352"/>
                    </a:lnTo>
                    <a:cubicBezTo>
                      <a:pt x="167954" y="217352"/>
                      <a:pt x="177833" y="217352"/>
                      <a:pt x="177833" y="227232"/>
                    </a:cubicBezTo>
                    <a:lnTo>
                      <a:pt x="177833" y="266750"/>
                    </a:lnTo>
                    <a:cubicBezTo>
                      <a:pt x="177833" y="266750"/>
                      <a:pt x="177833" y="276630"/>
                      <a:pt x="167954" y="276630"/>
                    </a:cubicBezTo>
                    <a:lnTo>
                      <a:pt x="9879" y="276630"/>
                    </a:lnTo>
                    <a:cubicBezTo>
                      <a:pt x="9879" y="276630"/>
                      <a:pt x="0" y="276630"/>
                      <a:pt x="0" y="266750"/>
                    </a:cubicBezTo>
                    <a:lnTo>
                      <a:pt x="0" y="227232"/>
                    </a:lnTo>
                    <a:cubicBezTo>
                      <a:pt x="0" y="227232"/>
                      <a:pt x="0" y="217352"/>
                      <a:pt x="9879" y="217352"/>
                    </a:cubicBezTo>
                    <a:moveTo>
                      <a:pt x="29638" y="276630"/>
                    </a:moveTo>
                    <a:lnTo>
                      <a:pt x="187713" y="276630"/>
                    </a:lnTo>
                    <a:cubicBezTo>
                      <a:pt x="187713" y="276630"/>
                      <a:pt x="197593" y="276630"/>
                      <a:pt x="197593" y="286509"/>
                    </a:cubicBezTo>
                    <a:lnTo>
                      <a:pt x="197593" y="326028"/>
                    </a:lnTo>
                    <a:cubicBezTo>
                      <a:pt x="197593" y="326028"/>
                      <a:pt x="197593" y="335908"/>
                      <a:pt x="187713" y="335908"/>
                    </a:cubicBezTo>
                    <a:lnTo>
                      <a:pt x="29638" y="335908"/>
                    </a:lnTo>
                    <a:cubicBezTo>
                      <a:pt x="29638" y="335908"/>
                      <a:pt x="19759" y="335908"/>
                      <a:pt x="19759" y="326028"/>
                    </a:cubicBezTo>
                    <a:lnTo>
                      <a:pt x="19759" y="286509"/>
                    </a:lnTo>
                    <a:cubicBezTo>
                      <a:pt x="19759" y="286509"/>
                      <a:pt x="19759" y="276630"/>
                      <a:pt x="29638" y="276630"/>
                    </a:cubicBezTo>
                    <a:moveTo>
                      <a:pt x="9879" y="335908"/>
                    </a:moveTo>
                    <a:lnTo>
                      <a:pt x="167954" y="335908"/>
                    </a:lnTo>
                    <a:cubicBezTo>
                      <a:pt x="167954" y="335908"/>
                      <a:pt x="177833" y="335908"/>
                      <a:pt x="177833" y="345787"/>
                    </a:cubicBezTo>
                    <a:lnTo>
                      <a:pt x="177833" y="385306"/>
                    </a:lnTo>
                    <a:cubicBezTo>
                      <a:pt x="177833" y="385306"/>
                      <a:pt x="177833" y="395186"/>
                      <a:pt x="167954" y="395186"/>
                    </a:cubicBezTo>
                    <a:lnTo>
                      <a:pt x="9879" y="395186"/>
                    </a:lnTo>
                    <a:cubicBezTo>
                      <a:pt x="9879" y="395186"/>
                      <a:pt x="0" y="395186"/>
                      <a:pt x="0" y="385306"/>
                    </a:cubicBezTo>
                    <a:lnTo>
                      <a:pt x="0" y="345787"/>
                    </a:lnTo>
                    <a:cubicBezTo>
                      <a:pt x="0" y="345787"/>
                      <a:pt x="0" y="335908"/>
                      <a:pt x="9879" y="335908"/>
                    </a:cubicBezTo>
                    <a:moveTo>
                      <a:pt x="29638" y="395186"/>
                    </a:moveTo>
                    <a:lnTo>
                      <a:pt x="187713" y="395186"/>
                    </a:lnTo>
                    <a:cubicBezTo>
                      <a:pt x="187713" y="395186"/>
                      <a:pt x="197593" y="395186"/>
                      <a:pt x="197593" y="405065"/>
                    </a:cubicBezTo>
                    <a:lnTo>
                      <a:pt x="197593" y="444584"/>
                    </a:lnTo>
                    <a:cubicBezTo>
                      <a:pt x="197593" y="444584"/>
                      <a:pt x="197593" y="454464"/>
                      <a:pt x="187713" y="454464"/>
                    </a:cubicBezTo>
                    <a:lnTo>
                      <a:pt x="29638" y="454464"/>
                    </a:lnTo>
                    <a:cubicBezTo>
                      <a:pt x="29638" y="454464"/>
                      <a:pt x="19759" y="454464"/>
                      <a:pt x="19759" y="444584"/>
                    </a:cubicBezTo>
                    <a:lnTo>
                      <a:pt x="19759" y="405065"/>
                    </a:lnTo>
                    <a:cubicBezTo>
                      <a:pt x="19759" y="405065"/>
                      <a:pt x="19759" y="395186"/>
                      <a:pt x="29638" y="395186"/>
                    </a:cubicBezTo>
                    <a:moveTo>
                      <a:pt x="266750" y="335908"/>
                    </a:moveTo>
                    <a:lnTo>
                      <a:pt x="424825" y="335908"/>
                    </a:lnTo>
                    <a:cubicBezTo>
                      <a:pt x="424825" y="335908"/>
                      <a:pt x="434704" y="335908"/>
                      <a:pt x="434704" y="345787"/>
                    </a:cubicBezTo>
                    <a:lnTo>
                      <a:pt x="434704" y="385306"/>
                    </a:lnTo>
                    <a:cubicBezTo>
                      <a:pt x="434704" y="385306"/>
                      <a:pt x="434704" y="395186"/>
                      <a:pt x="424825" y="395186"/>
                    </a:cubicBezTo>
                    <a:lnTo>
                      <a:pt x="266750" y="395186"/>
                    </a:lnTo>
                    <a:cubicBezTo>
                      <a:pt x="266750" y="395186"/>
                      <a:pt x="256870" y="395186"/>
                      <a:pt x="256870" y="385306"/>
                    </a:cubicBezTo>
                    <a:lnTo>
                      <a:pt x="256870" y="345787"/>
                    </a:lnTo>
                    <a:cubicBezTo>
                      <a:pt x="256870" y="345787"/>
                      <a:pt x="256870" y="335908"/>
                      <a:pt x="266750" y="335908"/>
                    </a:cubicBezTo>
                    <a:moveTo>
                      <a:pt x="246991" y="395186"/>
                    </a:moveTo>
                    <a:lnTo>
                      <a:pt x="405065" y="395186"/>
                    </a:lnTo>
                    <a:cubicBezTo>
                      <a:pt x="405065" y="395186"/>
                      <a:pt x="414945" y="395186"/>
                      <a:pt x="414945" y="405065"/>
                    </a:cubicBezTo>
                    <a:lnTo>
                      <a:pt x="414945" y="444584"/>
                    </a:lnTo>
                    <a:cubicBezTo>
                      <a:pt x="414945" y="444584"/>
                      <a:pt x="414945" y="454464"/>
                      <a:pt x="405065" y="454464"/>
                    </a:cubicBezTo>
                    <a:lnTo>
                      <a:pt x="246991" y="454464"/>
                    </a:lnTo>
                    <a:cubicBezTo>
                      <a:pt x="246991" y="454464"/>
                      <a:pt x="237111" y="454464"/>
                      <a:pt x="237111" y="444584"/>
                    </a:cubicBezTo>
                    <a:lnTo>
                      <a:pt x="237111" y="405065"/>
                    </a:lnTo>
                    <a:cubicBezTo>
                      <a:pt x="237111" y="405065"/>
                      <a:pt x="237111" y="395186"/>
                      <a:pt x="246991" y="395186"/>
                    </a:cubicBezTo>
                    <a:moveTo>
                      <a:pt x="9800" y="0"/>
                    </a:moveTo>
                    <a:lnTo>
                      <a:pt x="155446" y="145566"/>
                    </a:lnTo>
                    <a:cubicBezTo>
                      <a:pt x="162565" y="152689"/>
                      <a:pt x="173901" y="153319"/>
                      <a:pt x="181765" y="147029"/>
                    </a:cubicBezTo>
                    <a:lnTo>
                      <a:pt x="252543" y="90398"/>
                    </a:lnTo>
                    <a:cubicBezTo>
                      <a:pt x="260575" y="83986"/>
                      <a:pt x="272182" y="84802"/>
                      <a:pt x="279238" y="92275"/>
                    </a:cubicBezTo>
                    <a:lnTo>
                      <a:pt x="434625" y="256871"/>
                    </a:lnTo>
                    <a:moveTo>
                      <a:pt x="296389" y="256871"/>
                    </a:moveTo>
                    <a:lnTo>
                      <a:pt x="434704" y="256871"/>
                    </a:lnTo>
                    <a:lnTo>
                      <a:pt x="434704" y="128435"/>
                    </a:lnTo>
                  </a:path>
                </a:pathLst>
              </a:custGeom>
              <a:noFill/>
              <a:ln w="11855">
                <a:solidFill>
                  <a:srgbClr val="4E88E7"/>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101" name="Rounded Rectangle 38">
                <a:extLst>
                  <a:ext uri="{FF2B5EF4-FFF2-40B4-BE49-F238E27FC236}">
                    <a16:creationId xmlns:a16="http://schemas.microsoft.com/office/drawing/2014/main" id="{6BDFF402-CC7C-0A8C-C117-A6A059533418}"/>
                  </a:ext>
                </a:extLst>
              </p:cNvPr>
              <p:cNvSpPr/>
              <p:nvPr/>
            </p:nvSpPr>
            <p:spPr>
              <a:xfrm>
                <a:off x="2452814" y="3880500"/>
                <a:ext cx="444450" cy="444584"/>
              </a:xfrm>
              <a:custGeom>
                <a:avLst/>
                <a:gdLst/>
                <a:ahLst/>
                <a:cxnLst/>
                <a:rect l="0" t="0" r="0" b="0"/>
                <a:pathLst>
                  <a:path w="444450" h="444584">
                    <a:moveTo>
                      <a:pt x="444446" y="444584"/>
                    </a:moveTo>
                    <a:lnTo>
                      <a:pt x="0" y="444584"/>
                    </a:lnTo>
                    <a:lnTo>
                      <a:pt x="0" y="0"/>
                    </a:lnTo>
                    <a:moveTo>
                      <a:pt x="71627" y="444584"/>
                    </a:moveTo>
                    <a:lnTo>
                      <a:pt x="71627" y="135696"/>
                    </a:lnTo>
                    <a:lnTo>
                      <a:pt x="138650" y="301329"/>
                    </a:lnTo>
                    <a:lnTo>
                      <a:pt x="297624" y="64217"/>
                    </a:lnTo>
                    <a:lnTo>
                      <a:pt x="297624" y="434704"/>
                    </a:lnTo>
                    <a:moveTo>
                      <a:pt x="139550" y="444584"/>
                    </a:moveTo>
                    <a:lnTo>
                      <a:pt x="139550" y="34578"/>
                    </a:lnTo>
                    <a:lnTo>
                      <a:pt x="236491" y="285275"/>
                    </a:lnTo>
                    <a:lnTo>
                      <a:pt x="356697" y="242051"/>
                    </a:lnTo>
                    <a:lnTo>
                      <a:pt x="377379" y="153134"/>
                    </a:lnTo>
                    <a:lnTo>
                      <a:pt x="444450" y="64217"/>
                    </a:lnTo>
                    <a:lnTo>
                      <a:pt x="444450" y="434704"/>
                    </a:lnTo>
                  </a:path>
                </a:pathLst>
              </a:custGeom>
              <a:noFill/>
              <a:ln w="11855">
                <a:solidFill>
                  <a:srgbClr val="DE8431"/>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102" name="Rounded Rectangle 39">
                <a:extLst>
                  <a:ext uri="{FF2B5EF4-FFF2-40B4-BE49-F238E27FC236}">
                    <a16:creationId xmlns:a16="http://schemas.microsoft.com/office/drawing/2014/main" id="{29516BF4-7010-63F4-DCE5-7578ACDD4C1F}"/>
                  </a:ext>
                </a:extLst>
              </p:cNvPr>
              <p:cNvSpPr/>
              <p:nvPr/>
            </p:nvSpPr>
            <p:spPr>
              <a:xfrm>
                <a:off x="4004908" y="3885440"/>
                <a:ext cx="379614" cy="434704"/>
              </a:xfrm>
              <a:custGeom>
                <a:avLst/>
                <a:gdLst/>
                <a:ahLst/>
                <a:cxnLst/>
                <a:rect l="0" t="0" r="0" b="0"/>
                <a:pathLst>
                  <a:path w="379614" h="434704">
                    <a:moveTo>
                      <a:pt x="326028" y="9879"/>
                    </a:moveTo>
                    <a:cubicBezTo>
                      <a:pt x="298746" y="9879"/>
                      <a:pt x="276630" y="31996"/>
                      <a:pt x="276630" y="59277"/>
                    </a:cubicBezTo>
                    <a:cubicBezTo>
                      <a:pt x="276639" y="62596"/>
                      <a:pt x="276976" y="65905"/>
                      <a:pt x="277638" y="69157"/>
                    </a:cubicBezTo>
                    <a:cubicBezTo>
                      <a:pt x="277302" y="69157"/>
                      <a:pt x="276985" y="69157"/>
                      <a:pt x="276630" y="69157"/>
                    </a:cubicBezTo>
                    <a:cubicBezTo>
                      <a:pt x="260958" y="69128"/>
                      <a:pt x="247972" y="81305"/>
                      <a:pt x="246994" y="96946"/>
                    </a:cubicBezTo>
                    <a:cubicBezTo>
                      <a:pt x="246016" y="112587"/>
                      <a:pt x="257383" y="126287"/>
                      <a:pt x="272936" y="128211"/>
                    </a:cubicBezTo>
                    <a:cubicBezTo>
                      <a:pt x="288490" y="130135"/>
                      <a:pt x="302853" y="119618"/>
                      <a:pt x="305716" y="104210"/>
                    </a:cubicBezTo>
                    <a:cubicBezTo>
                      <a:pt x="324108" y="112611"/>
                      <a:pt x="345763" y="108955"/>
                      <a:pt x="360377" y="94981"/>
                    </a:cubicBezTo>
                    <a:cubicBezTo>
                      <a:pt x="374991" y="81007"/>
                      <a:pt x="379614" y="59538"/>
                      <a:pt x="372047" y="40788"/>
                    </a:cubicBezTo>
                    <a:cubicBezTo>
                      <a:pt x="364479" y="22038"/>
                      <a:pt x="346248" y="9793"/>
                      <a:pt x="326028" y="9879"/>
                    </a:cubicBezTo>
                    <a:close/>
                    <a:moveTo>
                      <a:pt x="131735" y="434704"/>
                    </a:moveTo>
                    <a:lnTo>
                      <a:pt x="28986" y="434704"/>
                    </a:lnTo>
                    <a:lnTo>
                      <a:pt x="44794" y="196269"/>
                    </a:lnTo>
                    <a:cubicBezTo>
                      <a:pt x="45492" y="185876"/>
                      <a:pt x="54137" y="177810"/>
                      <a:pt x="64553" y="177833"/>
                    </a:cubicBezTo>
                    <a:lnTo>
                      <a:pt x="96109" y="177833"/>
                    </a:lnTo>
                    <a:cubicBezTo>
                      <a:pt x="106525" y="177810"/>
                      <a:pt x="115170" y="185876"/>
                      <a:pt x="115868" y="196269"/>
                    </a:cubicBezTo>
                    <a:close/>
                    <a:moveTo>
                      <a:pt x="40012" y="269319"/>
                    </a:moveTo>
                    <a:lnTo>
                      <a:pt x="120709" y="269319"/>
                    </a:lnTo>
                    <a:moveTo>
                      <a:pt x="34578" y="350787"/>
                    </a:moveTo>
                    <a:lnTo>
                      <a:pt x="126143" y="350787"/>
                    </a:lnTo>
                    <a:moveTo>
                      <a:pt x="277282" y="434704"/>
                    </a:moveTo>
                    <a:lnTo>
                      <a:pt x="174533" y="434704"/>
                    </a:lnTo>
                    <a:lnTo>
                      <a:pt x="190341" y="196269"/>
                    </a:lnTo>
                    <a:cubicBezTo>
                      <a:pt x="191039" y="185876"/>
                      <a:pt x="199684" y="177810"/>
                      <a:pt x="210100" y="177833"/>
                    </a:cubicBezTo>
                    <a:lnTo>
                      <a:pt x="241715" y="177833"/>
                    </a:lnTo>
                    <a:cubicBezTo>
                      <a:pt x="252131" y="177810"/>
                      <a:pt x="260777" y="185876"/>
                      <a:pt x="261474" y="196269"/>
                    </a:cubicBezTo>
                    <a:close/>
                    <a:moveTo>
                      <a:pt x="185559" y="269319"/>
                    </a:moveTo>
                    <a:lnTo>
                      <a:pt x="266256" y="269319"/>
                    </a:lnTo>
                    <a:moveTo>
                      <a:pt x="180125" y="350787"/>
                    </a:moveTo>
                    <a:lnTo>
                      <a:pt x="271690" y="350787"/>
                    </a:lnTo>
                    <a:moveTo>
                      <a:pt x="98796" y="44458"/>
                    </a:moveTo>
                    <a:cubicBezTo>
                      <a:pt x="98796" y="69012"/>
                      <a:pt x="118701" y="88916"/>
                      <a:pt x="143254" y="88916"/>
                    </a:cubicBezTo>
                    <a:cubicBezTo>
                      <a:pt x="167808" y="88916"/>
                      <a:pt x="187713" y="69012"/>
                      <a:pt x="187713" y="44458"/>
                    </a:cubicBezTo>
                    <a:cubicBezTo>
                      <a:pt x="187713" y="19904"/>
                      <a:pt x="167808" y="0"/>
                      <a:pt x="143254" y="0"/>
                    </a:cubicBezTo>
                    <a:cubicBezTo>
                      <a:pt x="118701" y="0"/>
                      <a:pt x="98796" y="19904"/>
                      <a:pt x="98796" y="44458"/>
                    </a:cubicBezTo>
                    <a:moveTo>
                      <a:pt x="0" y="108676"/>
                    </a:moveTo>
                    <a:cubicBezTo>
                      <a:pt x="0" y="125045"/>
                      <a:pt x="13269" y="138315"/>
                      <a:pt x="29638" y="138315"/>
                    </a:cubicBezTo>
                    <a:cubicBezTo>
                      <a:pt x="46008" y="138315"/>
                      <a:pt x="59277" y="125045"/>
                      <a:pt x="59277" y="108676"/>
                    </a:cubicBezTo>
                    <a:cubicBezTo>
                      <a:pt x="59277" y="92307"/>
                      <a:pt x="46008" y="79037"/>
                      <a:pt x="29638" y="79037"/>
                    </a:cubicBezTo>
                    <a:cubicBezTo>
                      <a:pt x="13269" y="79037"/>
                      <a:pt x="0" y="92307"/>
                      <a:pt x="0" y="108676"/>
                    </a:cubicBezTo>
                  </a:path>
                </a:pathLst>
              </a:custGeom>
              <a:noFill/>
              <a:ln w="11855">
                <a:solidFill>
                  <a:srgbClr val="DE58A9"/>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103" name="Rounded Rectangle 40">
                <a:extLst>
                  <a:ext uri="{FF2B5EF4-FFF2-40B4-BE49-F238E27FC236}">
                    <a16:creationId xmlns:a16="http://schemas.microsoft.com/office/drawing/2014/main" id="{D331C34C-71A7-3C1C-4103-555D4D290A50}"/>
                  </a:ext>
                </a:extLst>
              </p:cNvPr>
              <p:cNvSpPr/>
              <p:nvPr/>
            </p:nvSpPr>
            <p:spPr>
              <a:xfrm>
                <a:off x="5473025" y="3865681"/>
                <a:ext cx="455327" cy="450119"/>
              </a:xfrm>
              <a:custGeom>
                <a:avLst/>
                <a:gdLst/>
                <a:ahLst/>
                <a:cxnLst/>
                <a:rect l="0" t="0" r="0" b="0"/>
                <a:pathLst>
                  <a:path w="455327" h="450119">
                    <a:moveTo>
                      <a:pt x="237427" y="312857"/>
                    </a:moveTo>
                    <a:cubicBezTo>
                      <a:pt x="269325" y="312857"/>
                      <a:pt x="295184" y="287000"/>
                      <a:pt x="295184" y="255102"/>
                    </a:cubicBezTo>
                    <a:cubicBezTo>
                      <a:pt x="295184" y="223205"/>
                      <a:pt x="269325" y="197347"/>
                      <a:pt x="237427" y="197347"/>
                    </a:cubicBezTo>
                    <a:cubicBezTo>
                      <a:pt x="205532" y="197347"/>
                      <a:pt x="179673" y="223205"/>
                      <a:pt x="179673" y="255102"/>
                    </a:cubicBezTo>
                    <a:cubicBezTo>
                      <a:pt x="179673" y="287000"/>
                      <a:pt x="205532" y="312857"/>
                      <a:pt x="237427" y="312857"/>
                    </a:cubicBezTo>
                    <a:close/>
                    <a:moveTo>
                      <a:pt x="340103" y="450119"/>
                    </a:moveTo>
                    <a:cubicBezTo>
                      <a:pt x="336759" y="425257"/>
                      <a:pt x="324509" y="402453"/>
                      <a:pt x="305627" y="385940"/>
                    </a:cubicBezTo>
                    <a:cubicBezTo>
                      <a:pt x="286745" y="369425"/>
                      <a:pt x="262512" y="360324"/>
                      <a:pt x="237425" y="360324"/>
                    </a:cubicBezTo>
                    <a:cubicBezTo>
                      <a:pt x="212341" y="360324"/>
                      <a:pt x="188109" y="369425"/>
                      <a:pt x="169226" y="385940"/>
                    </a:cubicBezTo>
                    <a:cubicBezTo>
                      <a:pt x="150343" y="402453"/>
                      <a:pt x="138093" y="425257"/>
                      <a:pt x="134750" y="450119"/>
                    </a:cubicBezTo>
                    <a:moveTo>
                      <a:pt x="455327" y="24349"/>
                    </a:moveTo>
                    <a:cubicBezTo>
                      <a:pt x="446273" y="26626"/>
                      <a:pt x="437216" y="28751"/>
                      <a:pt x="428154" y="30723"/>
                    </a:cubicBezTo>
                    <a:moveTo>
                      <a:pt x="455327" y="346795"/>
                    </a:moveTo>
                    <a:cubicBezTo>
                      <a:pt x="446273" y="344519"/>
                      <a:pt x="437216" y="342393"/>
                      <a:pt x="428154" y="340421"/>
                    </a:cubicBezTo>
                    <a:moveTo>
                      <a:pt x="374217" y="41246"/>
                    </a:moveTo>
                    <a:cubicBezTo>
                      <a:pt x="283137" y="56623"/>
                      <a:pt x="191814" y="56623"/>
                      <a:pt x="100735" y="41245"/>
                    </a:cubicBezTo>
                    <a:moveTo>
                      <a:pt x="374217" y="329899"/>
                    </a:moveTo>
                    <a:cubicBezTo>
                      <a:pt x="358734" y="327285"/>
                      <a:pt x="343242" y="325115"/>
                      <a:pt x="327747" y="323390"/>
                    </a:cubicBezTo>
                    <a:moveTo>
                      <a:pt x="100735" y="329899"/>
                    </a:moveTo>
                    <a:cubicBezTo>
                      <a:pt x="116218" y="327285"/>
                      <a:pt x="131708" y="325115"/>
                      <a:pt x="147202" y="323390"/>
                    </a:cubicBezTo>
                    <a:moveTo>
                      <a:pt x="18894" y="24104"/>
                    </a:moveTo>
                    <a:cubicBezTo>
                      <a:pt x="27948" y="26381"/>
                      <a:pt x="37006" y="28506"/>
                      <a:pt x="46066" y="30478"/>
                    </a:cubicBezTo>
                    <a:moveTo>
                      <a:pt x="18894" y="347040"/>
                    </a:moveTo>
                    <a:cubicBezTo>
                      <a:pt x="27948" y="344764"/>
                      <a:pt x="37006" y="342640"/>
                      <a:pt x="46066" y="340666"/>
                    </a:cubicBezTo>
                    <a:moveTo>
                      <a:pt x="385589" y="95096"/>
                    </a:moveTo>
                    <a:lnTo>
                      <a:pt x="385589" y="85798"/>
                    </a:lnTo>
                    <a:moveTo>
                      <a:pt x="0" y="0"/>
                    </a:moveTo>
                    <a:moveTo>
                      <a:pt x="428322" y="112797"/>
                    </a:moveTo>
                    <a:lnTo>
                      <a:pt x="434900" y="106220"/>
                    </a:lnTo>
                    <a:moveTo>
                      <a:pt x="446028" y="155534"/>
                    </a:moveTo>
                    <a:lnTo>
                      <a:pt x="455327" y="155534"/>
                    </a:lnTo>
                    <a:moveTo>
                      <a:pt x="0" y="0"/>
                    </a:moveTo>
                    <a:moveTo>
                      <a:pt x="428322" y="198270"/>
                    </a:moveTo>
                    <a:lnTo>
                      <a:pt x="434900" y="204848"/>
                    </a:lnTo>
                    <a:moveTo>
                      <a:pt x="385589" y="215977"/>
                    </a:moveTo>
                    <a:lnTo>
                      <a:pt x="385589" y="225275"/>
                    </a:lnTo>
                    <a:moveTo>
                      <a:pt x="0" y="0"/>
                    </a:moveTo>
                    <a:moveTo>
                      <a:pt x="342851" y="198270"/>
                    </a:moveTo>
                    <a:lnTo>
                      <a:pt x="336275" y="204848"/>
                    </a:lnTo>
                    <a:moveTo>
                      <a:pt x="325151" y="155534"/>
                    </a:moveTo>
                    <a:lnTo>
                      <a:pt x="315852" y="155534"/>
                    </a:lnTo>
                    <a:moveTo>
                      <a:pt x="0" y="0"/>
                    </a:moveTo>
                    <a:moveTo>
                      <a:pt x="342851" y="112797"/>
                    </a:moveTo>
                    <a:lnTo>
                      <a:pt x="336275" y="106220"/>
                    </a:lnTo>
                    <a:moveTo>
                      <a:pt x="385589" y="181173"/>
                    </a:moveTo>
                    <a:cubicBezTo>
                      <a:pt x="371437" y="181173"/>
                      <a:pt x="359967" y="169701"/>
                      <a:pt x="359967" y="155550"/>
                    </a:cubicBezTo>
                    <a:cubicBezTo>
                      <a:pt x="359967" y="141398"/>
                      <a:pt x="371437" y="129927"/>
                      <a:pt x="385589" y="129927"/>
                    </a:cubicBezTo>
                    <a:moveTo>
                      <a:pt x="385589" y="181151"/>
                    </a:moveTo>
                    <a:cubicBezTo>
                      <a:pt x="399738" y="181151"/>
                      <a:pt x="411211" y="169679"/>
                      <a:pt x="411211" y="155528"/>
                    </a:cubicBezTo>
                    <a:cubicBezTo>
                      <a:pt x="411211" y="141377"/>
                      <a:pt x="399738" y="129905"/>
                      <a:pt x="385589" y="129905"/>
                    </a:cubicBezTo>
                    <a:moveTo>
                      <a:pt x="54536" y="178046"/>
                    </a:moveTo>
                    <a:lnTo>
                      <a:pt x="45523" y="178046"/>
                    </a:lnTo>
                    <a:cubicBezTo>
                      <a:pt x="38262" y="177152"/>
                      <a:pt x="31568" y="173663"/>
                      <a:pt x="26674" y="168223"/>
                    </a:cubicBezTo>
                    <a:cubicBezTo>
                      <a:pt x="21781" y="162783"/>
                      <a:pt x="19019" y="155759"/>
                      <a:pt x="18895" y="148443"/>
                    </a:cubicBezTo>
                    <a:cubicBezTo>
                      <a:pt x="18894" y="144469"/>
                      <a:pt x="19694" y="140536"/>
                      <a:pt x="21248" y="136879"/>
                    </a:cubicBezTo>
                    <a:cubicBezTo>
                      <a:pt x="22803" y="133222"/>
                      <a:pt x="25079" y="129916"/>
                      <a:pt x="27941" y="127160"/>
                    </a:cubicBezTo>
                    <a:cubicBezTo>
                      <a:pt x="30803" y="124403"/>
                      <a:pt x="34192" y="122252"/>
                      <a:pt x="37904" y="120836"/>
                    </a:cubicBezTo>
                    <a:cubicBezTo>
                      <a:pt x="41617" y="119420"/>
                      <a:pt x="45578" y="118767"/>
                      <a:pt x="49548" y="118918"/>
                    </a:cubicBezTo>
                    <a:cubicBezTo>
                      <a:pt x="53453" y="110578"/>
                      <a:pt x="60029" y="103779"/>
                      <a:pt x="68235" y="99600"/>
                    </a:cubicBezTo>
                    <a:cubicBezTo>
                      <a:pt x="76441" y="95421"/>
                      <a:pt x="85807" y="94100"/>
                      <a:pt x="94849" y="95847"/>
                    </a:cubicBezTo>
                    <a:cubicBezTo>
                      <a:pt x="103891" y="97594"/>
                      <a:pt x="112091" y="102309"/>
                      <a:pt x="118149" y="109244"/>
                    </a:cubicBezTo>
                    <a:cubicBezTo>
                      <a:pt x="124208" y="116179"/>
                      <a:pt x="127779" y="124938"/>
                      <a:pt x="128295" y="134132"/>
                    </a:cubicBezTo>
                    <a:cubicBezTo>
                      <a:pt x="131523" y="133463"/>
                      <a:pt x="134859" y="133520"/>
                      <a:pt x="138061" y="134300"/>
                    </a:cubicBezTo>
                    <a:cubicBezTo>
                      <a:pt x="141264" y="135081"/>
                      <a:pt x="144253" y="136565"/>
                      <a:pt x="146810" y="138645"/>
                    </a:cubicBezTo>
                    <a:cubicBezTo>
                      <a:pt x="149367" y="140725"/>
                      <a:pt x="151429" y="143348"/>
                      <a:pt x="152846" y="146324"/>
                    </a:cubicBezTo>
                    <a:cubicBezTo>
                      <a:pt x="154263" y="149300"/>
                      <a:pt x="154999" y="152555"/>
                      <a:pt x="155001" y="155851"/>
                    </a:cubicBezTo>
                    <a:cubicBezTo>
                      <a:pt x="154967" y="158882"/>
                      <a:pt x="154321" y="161875"/>
                      <a:pt x="153100" y="164650"/>
                    </a:cubicBezTo>
                    <a:cubicBezTo>
                      <a:pt x="151880" y="167425"/>
                      <a:pt x="150111" y="169925"/>
                      <a:pt x="147899" y="171998"/>
                    </a:cubicBezTo>
                    <a:cubicBezTo>
                      <a:pt x="145688" y="174071"/>
                      <a:pt x="143080" y="175676"/>
                      <a:pt x="140232" y="176715"/>
                    </a:cubicBezTo>
                    <a:cubicBezTo>
                      <a:pt x="137384" y="177755"/>
                      <a:pt x="134355" y="178208"/>
                      <a:pt x="131328" y="178046"/>
                    </a:cubicBezTo>
                    <a:lnTo>
                      <a:pt x="54526" y="178046"/>
                    </a:lnTo>
                    <a:close/>
                  </a:path>
                </a:pathLst>
              </a:custGeom>
              <a:noFill/>
              <a:ln w="11855">
                <a:solidFill>
                  <a:srgbClr val="7F64EA"/>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sp>
            <p:nvSpPr>
              <p:cNvPr id="104" name="Rounded Rectangle 41">
                <a:extLst>
                  <a:ext uri="{FF2B5EF4-FFF2-40B4-BE49-F238E27FC236}">
                    <a16:creationId xmlns:a16="http://schemas.microsoft.com/office/drawing/2014/main" id="{7373CB45-ADD0-57A3-BBEB-257654F940C2}"/>
                  </a:ext>
                </a:extLst>
              </p:cNvPr>
              <p:cNvSpPr/>
              <p:nvPr/>
            </p:nvSpPr>
            <p:spPr>
              <a:xfrm>
                <a:off x="7000419" y="3875244"/>
                <a:ext cx="454464" cy="454464"/>
              </a:xfrm>
              <a:custGeom>
                <a:avLst/>
                <a:gdLst/>
                <a:ahLst/>
                <a:cxnLst/>
                <a:rect l="0" t="0" r="0" b="0"/>
                <a:pathLst>
                  <a:path w="454464" h="454464">
                    <a:moveTo>
                      <a:pt x="375426" y="158074"/>
                    </a:moveTo>
                    <a:cubicBezTo>
                      <a:pt x="375426" y="168987"/>
                      <a:pt x="366580" y="177833"/>
                      <a:pt x="355667" y="177833"/>
                    </a:cubicBezTo>
                    <a:lnTo>
                      <a:pt x="276630" y="177833"/>
                    </a:lnTo>
                    <a:lnTo>
                      <a:pt x="217352" y="237111"/>
                    </a:lnTo>
                    <a:lnTo>
                      <a:pt x="217352" y="177833"/>
                    </a:lnTo>
                    <a:lnTo>
                      <a:pt x="79037" y="177833"/>
                    </a:lnTo>
                    <a:cubicBezTo>
                      <a:pt x="68124" y="177833"/>
                      <a:pt x="59277" y="168987"/>
                      <a:pt x="59277" y="158074"/>
                    </a:cubicBezTo>
                    <a:lnTo>
                      <a:pt x="59277" y="19759"/>
                    </a:lnTo>
                    <a:cubicBezTo>
                      <a:pt x="59277" y="8846"/>
                      <a:pt x="68124" y="0"/>
                      <a:pt x="79037" y="0"/>
                    </a:cubicBezTo>
                    <a:lnTo>
                      <a:pt x="355667" y="0"/>
                    </a:lnTo>
                    <a:cubicBezTo>
                      <a:pt x="366580" y="0"/>
                      <a:pt x="375426" y="8846"/>
                      <a:pt x="375426" y="19759"/>
                    </a:cubicBezTo>
                    <a:close/>
                    <a:moveTo>
                      <a:pt x="217352" y="454464"/>
                    </a:moveTo>
                    <a:cubicBezTo>
                      <a:pt x="217352" y="454464"/>
                      <a:pt x="177438" y="436838"/>
                      <a:pt x="149538" y="426504"/>
                    </a:cubicBezTo>
                    <a:cubicBezTo>
                      <a:pt x="131241" y="419707"/>
                      <a:pt x="133849" y="388823"/>
                      <a:pt x="144440" y="377224"/>
                    </a:cubicBezTo>
                    <a:cubicBezTo>
                      <a:pt x="163010" y="359024"/>
                      <a:pt x="172183" y="333298"/>
                      <a:pt x="169317" y="307454"/>
                    </a:cubicBezTo>
                    <a:cubicBezTo>
                      <a:pt x="170901" y="290562"/>
                      <a:pt x="165171" y="273800"/>
                      <a:pt x="153577" y="261412"/>
                    </a:cubicBezTo>
                    <a:cubicBezTo>
                      <a:pt x="141983" y="249025"/>
                      <a:pt x="125636" y="242199"/>
                      <a:pt x="108676" y="242664"/>
                    </a:cubicBezTo>
                    <a:cubicBezTo>
                      <a:pt x="91715" y="242199"/>
                      <a:pt x="75369" y="249025"/>
                      <a:pt x="63775" y="261412"/>
                    </a:cubicBezTo>
                    <a:cubicBezTo>
                      <a:pt x="52180" y="273800"/>
                      <a:pt x="46450" y="290562"/>
                      <a:pt x="48034" y="307454"/>
                    </a:cubicBezTo>
                    <a:cubicBezTo>
                      <a:pt x="45168" y="333298"/>
                      <a:pt x="54341" y="359024"/>
                      <a:pt x="72911" y="377224"/>
                    </a:cubicBezTo>
                    <a:cubicBezTo>
                      <a:pt x="83502" y="388843"/>
                      <a:pt x="86111" y="419707"/>
                      <a:pt x="67813" y="426504"/>
                    </a:cubicBezTo>
                    <a:cubicBezTo>
                      <a:pt x="39913" y="436838"/>
                      <a:pt x="0" y="454464"/>
                      <a:pt x="0" y="454464"/>
                    </a:cubicBezTo>
                    <a:moveTo>
                      <a:pt x="454464" y="454464"/>
                    </a:moveTo>
                    <a:cubicBezTo>
                      <a:pt x="454464" y="454464"/>
                      <a:pt x="414550" y="436838"/>
                      <a:pt x="386650" y="426504"/>
                    </a:cubicBezTo>
                    <a:cubicBezTo>
                      <a:pt x="368353" y="419707"/>
                      <a:pt x="370961" y="388823"/>
                      <a:pt x="381552" y="377224"/>
                    </a:cubicBezTo>
                    <a:cubicBezTo>
                      <a:pt x="400122" y="359024"/>
                      <a:pt x="409295" y="333298"/>
                      <a:pt x="406429" y="307454"/>
                    </a:cubicBezTo>
                    <a:cubicBezTo>
                      <a:pt x="407959" y="284812"/>
                      <a:pt x="396747" y="263203"/>
                      <a:pt x="377353" y="251416"/>
                    </a:cubicBezTo>
                    <a:cubicBezTo>
                      <a:pt x="357960" y="239630"/>
                      <a:pt x="333615" y="239630"/>
                      <a:pt x="314221" y="251416"/>
                    </a:cubicBezTo>
                    <a:cubicBezTo>
                      <a:pt x="294828" y="263203"/>
                      <a:pt x="283616" y="284812"/>
                      <a:pt x="285146" y="307454"/>
                    </a:cubicBezTo>
                    <a:cubicBezTo>
                      <a:pt x="282280" y="333298"/>
                      <a:pt x="291453" y="359024"/>
                      <a:pt x="310023" y="377224"/>
                    </a:cubicBezTo>
                    <a:cubicBezTo>
                      <a:pt x="320614" y="388843"/>
                      <a:pt x="323222" y="419707"/>
                      <a:pt x="304925" y="426504"/>
                    </a:cubicBezTo>
                    <a:cubicBezTo>
                      <a:pt x="277025" y="436838"/>
                      <a:pt x="237111" y="454464"/>
                      <a:pt x="237111" y="454464"/>
                    </a:cubicBezTo>
                    <a:moveTo>
                      <a:pt x="187713" y="69157"/>
                    </a:moveTo>
                    <a:cubicBezTo>
                      <a:pt x="187713" y="52788"/>
                      <a:pt x="200983" y="39518"/>
                      <a:pt x="217352" y="39518"/>
                    </a:cubicBezTo>
                    <a:cubicBezTo>
                      <a:pt x="233721" y="39518"/>
                      <a:pt x="246991" y="52788"/>
                      <a:pt x="246991" y="69157"/>
                    </a:cubicBezTo>
                    <a:cubicBezTo>
                      <a:pt x="246991" y="85526"/>
                      <a:pt x="233721" y="98796"/>
                      <a:pt x="217352" y="98796"/>
                    </a:cubicBezTo>
                    <a:moveTo>
                      <a:pt x="217352" y="128435"/>
                    </a:moveTo>
                    <a:cubicBezTo>
                      <a:pt x="214624" y="128435"/>
                      <a:pt x="212412" y="130647"/>
                      <a:pt x="212412" y="133375"/>
                    </a:cubicBezTo>
                    <a:cubicBezTo>
                      <a:pt x="212412" y="136103"/>
                      <a:pt x="214624" y="138315"/>
                      <a:pt x="217352" y="138315"/>
                    </a:cubicBezTo>
                    <a:cubicBezTo>
                      <a:pt x="220080" y="138315"/>
                      <a:pt x="222292" y="136103"/>
                      <a:pt x="222292" y="133375"/>
                    </a:cubicBezTo>
                    <a:cubicBezTo>
                      <a:pt x="222292" y="130647"/>
                      <a:pt x="220080" y="128435"/>
                      <a:pt x="217352" y="128435"/>
                    </a:cubicBezTo>
                  </a:path>
                </a:pathLst>
              </a:custGeom>
              <a:noFill/>
              <a:ln w="11855">
                <a:solidFill>
                  <a:srgbClr val="1EABDA"/>
                </a:solidFill>
              </a:ln>
            </p:spPr>
            <p:txBody>
              <a:bodyPr rtlCol="0" anchor="ctr"/>
              <a:lstStyle/>
              <a:p>
                <a:pPr algn="ctr"/>
                <a:endParaRPr sz="2400">
                  <a:latin typeface="Roboto" panose="02000000000000000000" pitchFamily="2" charset="0"/>
                  <a:ea typeface="Roboto" panose="02000000000000000000" pitchFamily="2" charset="0"/>
                  <a:cs typeface="Roboto" panose="02000000000000000000" pitchFamily="2" charset="0"/>
                </a:endParaRPr>
              </a:p>
            </p:txBody>
          </p:sp>
        </p:grpSp>
      </p:grpSp>
      <p:sp>
        <p:nvSpPr>
          <p:cNvPr id="13" name="Title 27">
            <a:extLst>
              <a:ext uri="{FF2B5EF4-FFF2-40B4-BE49-F238E27FC236}">
                <a16:creationId xmlns:a16="http://schemas.microsoft.com/office/drawing/2014/main" id="{6834BD5E-6584-C410-FEFB-A074000B220E}"/>
              </a:ext>
            </a:extLst>
          </p:cNvPr>
          <p:cNvSpPr txBox="1">
            <a:spLocks/>
          </p:cNvSpPr>
          <p:nvPr/>
        </p:nvSpPr>
        <p:spPr>
          <a:xfrm>
            <a:off x="608788" y="78578"/>
            <a:ext cx="10974423" cy="1240485"/>
          </a:xfrm>
          <a:prstGeom prst="rect">
            <a:avLst/>
          </a:prstGeom>
        </p:spPr>
        <p:txBody>
          <a:bodyPr vert="horz" lIns="91440" tIns="45720" rIns="91440" bIns="45720" rtlCol="0" anchor="ctr">
            <a:normAutofit/>
          </a:bodyPr>
          <a:lstStyle>
            <a:lvl1pPr algn="ctr" defTabSz="609630" rtl="0" eaLnBrk="1" latinLnBrk="0" hangingPunct="1">
              <a:spcBef>
                <a:spcPct val="0"/>
              </a:spcBef>
              <a:buNone/>
              <a:defRPr sz="2933" kern="1200">
                <a:solidFill>
                  <a:schemeClr val="tx1"/>
                </a:solidFill>
                <a:latin typeface="+mj-lt"/>
                <a:ea typeface="+mj-ea"/>
                <a:cs typeface="+mj-cs"/>
              </a:defRPr>
            </a:lvl1pPr>
          </a:lstStyle>
          <a:p>
            <a:r>
              <a:rPr lang="en-US" sz="3600" dirty="0">
                <a:latin typeface="Roboto"/>
                <a:ea typeface="Roboto"/>
                <a:cs typeface="Roboto"/>
              </a:rPr>
              <a:t>Challenges or Needs</a:t>
            </a:r>
          </a:p>
        </p:txBody>
      </p:sp>
    </p:spTree>
    <p:extLst>
      <p:ext uri="{BB962C8B-B14F-4D97-AF65-F5344CB8AC3E}">
        <p14:creationId xmlns:p14="http://schemas.microsoft.com/office/powerpoint/2010/main" val="1149458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106"/>
                                        </p:tgtEl>
                                        <p:attrNameLst>
                                          <p:attrName>ppt_x</p:attrName>
                                        </p:attrNameLst>
                                      </p:cBhvr>
                                      <p:tavLst>
                                        <p:tav tm="0">
                                          <p:val>
                                            <p:strVal val="ppt_x"/>
                                          </p:val>
                                        </p:tav>
                                        <p:tav tm="100000">
                                          <p:val>
                                            <p:strVal val="ppt_x"/>
                                          </p:val>
                                        </p:tav>
                                      </p:tavLst>
                                    </p:anim>
                                    <p:anim calcmode="lin" valueType="num">
                                      <p:cBhvr additive="base">
                                        <p:cTn id="7" dur="500"/>
                                        <p:tgtEl>
                                          <p:spTgt spid="106"/>
                                        </p:tgtEl>
                                        <p:attrNameLst>
                                          <p:attrName>ppt_y</p:attrName>
                                        </p:attrNameLst>
                                      </p:cBhvr>
                                      <p:tavLst>
                                        <p:tav tm="0">
                                          <p:val>
                                            <p:strVal val="ppt_y"/>
                                          </p:val>
                                        </p:tav>
                                        <p:tav tm="100000">
                                          <p:val>
                                            <p:strVal val="1+ppt_h/2"/>
                                          </p:val>
                                        </p:tav>
                                      </p:tavLst>
                                    </p:anim>
                                    <p:set>
                                      <p:cBhvr>
                                        <p:cTn id="8" dur="1" fill="hold">
                                          <p:stCondLst>
                                            <p:cond delay="499"/>
                                          </p:stCondLst>
                                        </p:cTn>
                                        <p:tgtEl>
                                          <p:spTgt spid="10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DAE9FF">
                <a:alpha val="100000"/>
              </a:srgbClr>
            </a:gs>
            <a:gs pos="50000">
              <a:srgbClr val="FFFFFF">
                <a:alpha val="100000"/>
              </a:srgbClr>
            </a:gs>
            <a:gs pos="100000">
              <a:srgbClr val="44C5F3">
                <a:alpha val="100000"/>
              </a:srgbClr>
            </a:gs>
          </a:gsLst>
          <a:lin ang="5400000"/>
        </a:gradFill>
        <a:effectLst/>
      </p:bgPr>
    </p:bg>
    <p:spTree>
      <p:nvGrpSpPr>
        <p:cNvPr id="1" name="">
          <a:extLst>
            <a:ext uri="{FF2B5EF4-FFF2-40B4-BE49-F238E27FC236}">
              <a16:creationId xmlns:a16="http://schemas.microsoft.com/office/drawing/2014/main" id="{F08B36A1-66F5-2BA8-7A18-850D0CE6747C}"/>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01CF63C-89CA-90F3-066F-7203E0D96F24}"/>
              </a:ext>
            </a:extLst>
          </p:cNvPr>
          <p:cNvGrpSpPr>
            <a:grpSpLocks noGrp="1" noUngrp="1" noRot="1" noMove="1" noResize="1"/>
          </p:cNvGrpSpPr>
          <p:nvPr/>
        </p:nvGrpSpPr>
        <p:grpSpPr>
          <a:xfrm>
            <a:off x="0" y="0"/>
            <a:ext cx="12192000" cy="3723337"/>
            <a:chOff x="0" y="0"/>
            <a:chExt cx="4816593" cy="1470948"/>
          </a:xfrm>
        </p:grpSpPr>
        <p:sp>
          <p:nvSpPr>
            <p:cNvPr id="3" name="Freeform 3">
              <a:extLst>
                <a:ext uri="{FF2B5EF4-FFF2-40B4-BE49-F238E27FC236}">
                  <a16:creationId xmlns:a16="http://schemas.microsoft.com/office/drawing/2014/main" id="{99C32374-FEB9-54F1-D266-96D525966B02}"/>
                </a:ext>
              </a:extLst>
            </p:cNvPr>
            <p:cNvSpPr>
              <a:spLocks noGrp="1" noRot="1" noMove="1" noResize="1" noEditPoints="1" noAdjustHandles="1" noChangeArrowheads="1" noChangeShapeType="1"/>
            </p:cNvSpPr>
            <p:nvPr/>
          </p:nvSpPr>
          <p:spPr>
            <a:xfrm>
              <a:off x="0" y="0"/>
              <a:ext cx="4816592" cy="1470948"/>
            </a:xfrm>
            <a:custGeom>
              <a:avLst/>
              <a:gdLst/>
              <a:ahLst/>
              <a:cxnLst/>
              <a:rect l="l" t="t" r="r" b="b"/>
              <a:pathLst>
                <a:path w="4816592" h="1470948">
                  <a:moveTo>
                    <a:pt x="0" y="0"/>
                  </a:moveTo>
                  <a:lnTo>
                    <a:pt x="4816592" y="0"/>
                  </a:lnTo>
                  <a:lnTo>
                    <a:pt x="4816592" y="1470948"/>
                  </a:lnTo>
                  <a:lnTo>
                    <a:pt x="0" y="1470948"/>
                  </a:lnTo>
                  <a:close/>
                </a:path>
              </a:pathLst>
            </a:custGeom>
            <a:gradFill rotWithShape="1">
              <a:gsLst>
                <a:gs pos="0">
                  <a:srgbClr val="44C5F3">
                    <a:alpha val="100000"/>
                  </a:srgbClr>
                </a:gs>
                <a:gs pos="100000">
                  <a:srgbClr val="F2F7FF">
                    <a:alpha val="100000"/>
                  </a:srgbClr>
                </a:gs>
              </a:gsLst>
              <a:lin ang="5400000"/>
            </a:grad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4">
              <a:extLst>
                <a:ext uri="{FF2B5EF4-FFF2-40B4-BE49-F238E27FC236}">
                  <a16:creationId xmlns:a16="http://schemas.microsoft.com/office/drawing/2014/main" id="{7CEC6A7B-B386-469B-9924-F1EBD3184157}"/>
                </a:ext>
              </a:extLst>
            </p:cNvPr>
            <p:cNvSpPr txBox="1">
              <a:spLocks noGrp="1" noRot="1" noMove="1" noResize="1" noEditPoints="1" noAdjustHandles="1" noChangeArrowheads="1" noChangeShapeType="1"/>
            </p:cNvSpPr>
            <p:nvPr/>
          </p:nvSpPr>
          <p:spPr>
            <a:xfrm>
              <a:off x="0" y="9525"/>
              <a:ext cx="4816593" cy="1461423"/>
            </a:xfrm>
            <a:prstGeom prst="rect">
              <a:avLst/>
            </a:prstGeom>
          </p:spPr>
          <p:txBody>
            <a:bodyPr lIns="33867" tIns="33867" rIns="33867" bIns="33867" rtlCol="0" anchor="ctr"/>
            <a:lstStyle/>
            <a:p>
              <a:pPr marL="0" marR="0" lvl="0" indent="0" algn="ctr" defTabSz="609630" rtl="0" eaLnBrk="1" fontAlgn="auto" latinLnBrk="0" hangingPunct="1">
                <a:lnSpc>
                  <a:spcPts val="1686"/>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Freeform 26">
            <a:extLst>
              <a:ext uri="{FF2B5EF4-FFF2-40B4-BE49-F238E27FC236}">
                <a16:creationId xmlns:a16="http://schemas.microsoft.com/office/drawing/2014/main" id="{AA8D6B68-8394-E06B-CADC-3EB9C8384AC0}"/>
              </a:ext>
            </a:extLst>
          </p:cNvPr>
          <p:cNvSpPr>
            <a:spLocks noGrp="1" noRot="1" noMove="1" noResize="1" noEditPoints="1" noAdjustHandles="1" noChangeArrowheads="1" noChangeShapeType="1"/>
          </p:cNvSpPr>
          <p:nvPr/>
        </p:nvSpPr>
        <p:spPr>
          <a:xfrm flipH="1">
            <a:off x="8585868" y="0"/>
            <a:ext cx="3606133" cy="1126917"/>
          </a:xfrm>
          <a:custGeom>
            <a:avLst/>
            <a:gdLst/>
            <a:ahLst/>
            <a:cxnLst/>
            <a:rect l="l" t="t" r="r" b="b"/>
            <a:pathLst>
              <a:path w="5409199" h="1690375">
                <a:moveTo>
                  <a:pt x="5409199" y="0"/>
                </a:moveTo>
                <a:lnTo>
                  <a:pt x="0" y="0"/>
                </a:lnTo>
                <a:lnTo>
                  <a:pt x="0" y="1690375"/>
                </a:lnTo>
                <a:lnTo>
                  <a:pt x="5409199" y="1690375"/>
                </a:lnTo>
                <a:lnTo>
                  <a:pt x="5409199"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27">
            <a:extLst>
              <a:ext uri="{FF2B5EF4-FFF2-40B4-BE49-F238E27FC236}">
                <a16:creationId xmlns:a16="http://schemas.microsoft.com/office/drawing/2014/main" id="{5C61456C-0C69-0105-7DBC-0944417268C6}"/>
              </a:ext>
            </a:extLst>
          </p:cNvPr>
          <p:cNvSpPr>
            <a:spLocks noGrp="1" noRot="1" noMove="1" noResize="1" noEditPoints="1" noAdjustHandles="1" noChangeArrowheads="1" noChangeShapeType="1"/>
          </p:cNvSpPr>
          <p:nvPr/>
        </p:nvSpPr>
        <p:spPr>
          <a:xfrm>
            <a:off x="3548712" y="70023"/>
            <a:ext cx="2393930" cy="748103"/>
          </a:xfrm>
          <a:custGeom>
            <a:avLst/>
            <a:gdLst/>
            <a:ahLst/>
            <a:cxnLst/>
            <a:rect l="l" t="t" r="r" b="b"/>
            <a:pathLst>
              <a:path w="3590895" h="1122155">
                <a:moveTo>
                  <a:pt x="0" y="0"/>
                </a:moveTo>
                <a:lnTo>
                  <a:pt x="3590896" y="0"/>
                </a:lnTo>
                <a:lnTo>
                  <a:pt x="3590896"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28">
            <a:extLst>
              <a:ext uri="{FF2B5EF4-FFF2-40B4-BE49-F238E27FC236}">
                <a16:creationId xmlns:a16="http://schemas.microsoft.com/office/drawing/2014/main" id="{1B3BECCD-EA57-1EA2-046E-6098BD4F79F3}"/>
              </a:ext>
            </a:extLst>
          </p:cNvPr>
          <p:cNvSpPr>
            <a:spLocks noGrp="1" noRot="1" noMove="1" noResize="1" noEditPoints="1" noAdjustHandles="1" noChangeArrowheads="1" noChangeShapeType="1"/>
          </p:cNvSpPr>
          <p:nvPr/>
        </p:nvSpPr>
        <p:spPr>
          <a:xfrm>
            <a:off x="6280971" y="444075"/>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8">
            <a:extLst>
              <a:ext uri="{FF2B5EF4-FFF2-40B4-BE49-F238E27FC236}">
                <a16:creationId xmlns:a16="http://schemas.microsoft.com/office/drawing/2014/main" id="{9B4D0510-B5D6-2013-5CE9-BF2306181758}"/>
              </a:ext>
            </a:extLst>
          </p:cNvPr>
          <p:cNvSpPr>
            <a:spLocks noGrp="1" noRot="1" noMove="1" noResize="1" noEditPoints="1" noAdjustHandles="1" noChangeArrowheads="1" noChangeShapeType="1"/>
          </p:cNvSpPr>
          <p:nvPr/>
        </p:nvSpPr>
        <p:spPr>
          <a:xfrm>
            <a:off x="736161" y="222423"/>
            <a:ext cx="2393930" cy="748103"/>
          </a:xfrm>
          <a:custGeom>
            <a:avLst/>
            <a:gdLst/>
            <a:ahLst/>
            <a:cxnLst/>
            <a:rect l="l" t="t" r="r" b="b"/>
            <a:pathLst>
              <a:path w="3590895" h="1122155">
                <a:moveTo>
                  <a:pt x="0" y="0"/>
                </a:moveTo>
                <a:lnTo>
                  <a:pt x="3590895" y="0"/>
                </a:lnTo>
                <a:lnTo>
                  <a:pt x="3590895" y="1122155"/>
                </a:lnTo>
                <a:lnTo>
                  <a:pt x="0" y="1122155"/>
                </a:lnTo>
                <a:lnTo>
                  <a:pt x="0" y="0"/>
                </a:lnTo>
                <a:close/>
              </a:path>
            </a:pathLst>
          </a:custGeom>
          <a:blipFill>
            <a:blip r:embed="rId3"/>
            <a:stretch>
              <a:fillRect/>
            </a:stretch>
          </a:blipFill>
        </p:spPr>
        <p:txBody>
          <a:bodyPr/>
          <a:lstStyle/>
          <a:p>
            <a:pPr marL="0" marR="0" lvl="0" indent="0" algn="l" defTabSz="60963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8" name="Rectangle 1">
            <a:extLst>
              <a:ext uri="{FF2B5EF4-FFF2-40B4-BE49-F238E27FC236}">
                <a16:creationId xmlns:a16="http://schemas.microsoft.com/office/drawing/2014/main" id="{0EC5A1D7-18C5-28E5-2CD6-25739DE8AC6B}"/>
              </a:ext>
            </a:extLst>
          </p:cNvPr>
          <p:cNvSpPr>
            <a:spLocks noGrp="1" noChangeArrowheads="1"/>
          </p:cNvSpPr>
          <p:nvPr>
            <p:ph idx="1"/>
          </p:nvPr>
        </p:nvSpPr>
        <p:spPr bwMode="auto">
          <a:xfrm>
            <a:off x="1900354" y="1263732"/>
            <a:ext cx="8764950" cy="4918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defTabSz="914400">
              <a:lnSpc>
                <a:spcPct val="150000"/>
              </a:lnSpc>
              <a:spcBef>
                <a:spcPts val="600"/>
              </a:spcBef>
              <a:spcAft>
                <a:spcPts val="600"/>
              </a:spcAft>
              <a:buNone/>
            </a:pPr>
            <a:r>
              <a:rPr lang="en-US" sz="2800" b="1" dirty="0">
                <a:latin typeface="Roboto"/>
                <a:ea typeface="Roboto"/>
                <a:cs typeface="Roboto"/>
              </a:rPr>
              <a:t>• Limited monitoring coverage nationwide </a:t>
            </a:r>
            <a:br>
              <a:rPr lang="en-US" sz="2400" b="1" dirty="0">
                <a:latin typeface="Roboto"/>
                <a:ea typeface="Roboto"/>
                <a:cs typeface="Roboto"/>
              </a:rPr>
            </a:br>
            <a:r>
              <a:rPr lang="en-US" sz="2400" dirty="0">
                <a:latin typeface="Roboto"/>
                <a:ea typeface="Roboto"/>
                <a:cs typeface="Roboto"/>
              </a:rPr>
              <a:t>• No comprehensive emission inventory </a:t>
            </a:r>
            <a:br>
              <a:rPr lang="en-US" sz="2400" dirty="0">
                <a:latin typeface="Roboto"/>
                <a:ea typeface="Roboto"/>
                <a:cs typeface="Roboto"/>
              </a:rPr>
            </a:br>
            <a:r>
              <a:rPr lang="en-US" sz="2400" dirty="0">
                <a:latin typeface="Roboto"/>
                <a:ea typeface="Roboto"/>
                <a:cs typeface="Roboto"/>
              </a:rPr>
              <a:t>• Indoor air quality still under-addressed </a:t>
            </a:r>
            <a:br>
              <a:rPr lang="en-US" sz="2400" dirty="0">
                <a:latin typeface="Roboto"/>
                <a:ea typeface="Roboto"/>
                <a:cs typeface="Roboto"/>
              </a:rPr>
            </a:br>
            <a:r>
              <a:rPr lang="en-US" sz="2400" dirty="0">
                <a:latin typeface="Roboto"/>
                <a:ea typeface="Roboto"/>
                <a:cs typeface="Roboto"/>
              </a:rPr>
              <a:t>• Insufficient industrial pollution control technologies </a:t>
            </a:r>
            <a:br>
              <a:rPr lang="en-US" sz="2400" dirty="0">
                <a:latin typeface="Roboto"/>
                <a:ea typeface="Roboto"/>
                <a:cs typeface="Roboto"/>
              </a:rPr>
            </a:br>
            <a:r>
              <a:rPr lang="en-US" sz="2800" b="1" dirty="0">
                <a:latin typeface="Roboto"/>
                <a:ea typeface="Roboto"/>
                <a:cs typeface="Roboto"/>
              </a:rPr>
              <a:t>• High pollution episodes </a:t>
            </a:r>
            <a:br>
              <a:rPr lang="en-US" sz="2800" b="1" dirty="0">
                <a:latin typeface="Roboto"/>
                <a:ea typeface="Roboto"/>
                <a:cs typeface="Roboto"/>
              </a:rPr>
            </a:br>
            <a:r>
              <a:rPr lang="en-US" sz="2800" b="1" dirty="0">
                <a:latin typeface="Roboto"/>
                <a:ea typeface="Roboto"/>
                <a:cs typeface="Roboto"/>
              </a:rPr>
              <a:t>• Lack of modelling and forecasting capability </a:t>
            </a:r>
            <a:br>
              <a:rPr lang="en-US" sz="2800" b="1" dirty="0">
                <a:latin typeface="Roboto"/>
                <a:ea typeface="Roboto"/>
                <a:cs typeface="Roboto"/>
              </a:rPr>
            </a:br>
            <a:r>
              <a:rPr lang="en-US" sz="2800" b="1" dirty="0">
                <a:latin typeface="Roboto"/>
                <a:ea typeface="Roboto"/>
                <a:cs typeface="Roboto"/>
              </a:rPr>
              <a:t>• Financial problems / funding constraints </a:t>
            </a:r>
            <a:br>
              <a:rPr lang="en-US" sz="2800" b="1" dirty="0">
                <a:latin typeface="Roboto"/>
                <a:ea typeface="Roboto"/>
                <a:cs typeface="Roboto"/>
              </a:rPr>
            </a:br>
            <a:r>
              <a:rPr lang="en-US" sz="2400" dirty="0">
                <a:latin typeface="Roboto"/>
                <a:ea typeface="Roboto"/>
                <a:cs typeface="Roboto"/>
              </a:rPr>
              <a:t>• Lack of human resources </a:t>
            </a:r>
            <a:endParaRPr lang="en-US" sz="2400">
              <a:latin typeface="Calibri"/>
              <a:ea typeface="Calibri"/>
              <a:cs typeface="Calibri"/>
            </a:endParaRPr>
          </a:p>
        </p:txBody>
      </p:sp>
      <p:sp>
        <p:nvSpPr>
          <p:cNvPr id="6" name="Title 27">
            <a:extLst>
              <a:ext uri="{FF2B5EF4-FFF2-40B4-BE49-F238E27FC236}">
                <a16:creationId xmlns:a16="http://schemas.microsoft.com/office/drawing/2014/main" id="{CF5B6760-5C32-C421-FF4D-D13AB72057CA}"/>
              </a:ext>
            </a:extLst>
          </p:cNvPr>
          <p:cNvSpPr txBox="1">
            <a:spLocks/>
          </p:cNvSpPr>
          <p:nvPr/>
        </p:nvSpPr>
        <p:spPr>
          <a:xfrm>
            <a:off x="1586448" y="78578"/>
            <a:ext cx="10974423" cy="1240485"/>
          </a:xfrm>
          <a:prstGeom prst="rect">
            <a:avLst/>
          </a:prstGeom>
        </p:spPr>
        <p:txBody>
          <a:bodyPr vert="horz" lIns="91440" tIns="45720" rIns="91440" bIns="45720" rtlCol="0" anchor="ctr">
            <a:normAutofit/>
          </a:bodyPr>
          <a:lstStyle>
            <a:lvl1pPr algn="ctr" defTabSz="609630" rtl="0" eaLnBrk="1" latinLnBrk="0" hangingPunct="1">
              <a:spcBef>
                <a:spcPct val="0"/>
              </a:spcBef>
              <a:buNone/>
              <a:defRPr sz="2933" kern="1200">
                <a:solidFill>
                  <a:schemeClr val="tx1"/>
                </a:solidFill>
                <a:latin typeface="+mj-lt"/>
                <a:ea typeface="+mj-ea"/>
                <a:cs typeface="+mj-cs"/>
              </a:defRPr>
            </a:lvl1pPr>
          </a:lstStyle>
          <a:p>
            <a:r>
              <a:rPr lang="en-US" sz="3600" dirty="0">
                <a:latin typeface="Roboto"/>
                <a:ea typeface="Roboto"/>
                <a:cs typeface="Roboto"/>
              </a:rPr>
              <a:t>Challenges or Needs</a:t>
            </a:r>
          </a:p>
        </p:txBody>
      </p:sp>
      <p:sp>
        <p:nvSpPr>
          <p:cNvPr id="12" name="Title 27">
            <a:extLst>
              <a:ext uri="{FF2B5EF4-FFF2-40B4-BE49-F238E27FC236}">
                <a16:creationId xmlns:a16="http://schemas.microsoft.com/office/drawing/2014/main" id="{87A6FF5B-C78C-01D3-1A1F-63DA69524B1D}"/>
              </a:ext>
            </a:extLst>
          </p:cNvPr>
          <p:cNvSpPr txBox="1">
            <a:spLocks/>
          </p:cNvSpPr>
          <p:nvPr/>
        </p:nvSpPr>
        <p:spPr>
          <a:xfrm>
            <a:off x="-1820986" y="78578"/>
            <a:ext cx="10974423" cy="1240485"/>
          </a:xfrm>
          <a:prstGeom prst="rect">
            <a:avLst/>
          </a:prstGeom>
        </p:spPr>
        <p:txBody>
          <a:bodyPr vert="horz" lIns="91440" tIns="45720" rIns="91440" bIns="45720" rtlCol="0" anchor="ctr">
            <a:normAutofit/>
          </a:bodyPr>
          <a:lstStyle>
            <a:lvl1pPr algn="ctr" defTabSz="609630" rtl="0" eaLnBrk="1" latinLnBrk="0" hangingPunct="1">
              <a:spcBef>
                <a:spcPct val="0"/>
              </a:spcBef>
              <a:buNone/>
              <a:defRPr sz="2933" kern="1200">
                <a:solidFill>
                  <a:schemeClr val="tx1"/>
                </a:solidFill>
                <a:latin typeface="+mj-lt"/>
                <a:ea typeface="+mj-ea"/>
                <a:cs typeface="+mj-cs"/>
              </a:defRPr>
            </a:lvl1pPr>
          </a:lstStyle>
          <a:p>
            <a:r>
              <a:rPr lang="en-US" sz="3600" dirty="0">
                <a:latin typeface="Roboto"/>
                <a:ea typeface="Roboto"/>
                <a:cs typeface="Roboto"/>
              </a:rPr>
              <a:t>Prioritized</a:t>
            </a:r>
            <a:endParaRPr lang="en-US" dirty="0"/>
          </a:p>
        </p:txBody>
      </p:sp>
    </p:spTree>
    <p:extLst>
      <p:ext uri="{BB962C8B-B14F-4D97-AF65-F5344CB8AC3E}">
        <p14:creationId xmlns:p14="http://schemas.microsoft.com/office/powerpoint/2010/main" val="3784717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8b77875e-5908-45a0-9cb4-dec9ae074618}" enabled="1" method="Privileged" siteId="{0f9e35db-544f-4f60-bdcc-5ea416e6dc70}" contentBits="0" removed="0"/>
</clbl:labelList>
</file>

<file path=docProps/app.xml><?xml version="1.0" encoding="utf-8"?>
<Properties xmlns="http://schemas.openxmlformats.org/officeDocument/2006/extended-properties" xmlns:vt="http://schemas.openxmlformats.org/officeDocument/2006/docPropsVTypes">
  <Template>Office Theme</Template>
  <TotalTime>1375</TotalTime>
  <Words>2048</Words>
  <Application>Microsoft Office PowerPoint</Application>
  <PresentationFormat>Widescreen</PresentationFormat>
  <Paragraphs>431</Paragraphs>
  <Slides>23</Slides>
  <Notes>22</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1_Office Theme</vt:lpstr>
      <vt:lpstr>PowerPoint Presentation</vt:lpstr>
      <vt:lpstr>Central Environmental Authority (CEA)  Sri Lanka</vt:lpstr>
      <vt:lpstr>Overall Situation of Air Quality in Sri Lanka</vt:lpstr>
      <vt:lpstr>Key Drivers of Air Pollution in Sri Lanka</vt:lpstr>
      <vt:lpstr>Key Actions or Initiatives: Control &amp; Manage</vt:lpstr>
      <vt:lpstr>PowerPoint Presentation</vt:lpstr>
      <vt:lpstr>Key Actions or Initiatives: Joint Actions</vt:lpstr>
      <vt:lpstr>PowerPoint Presentation</vt:lpstr>
      <vt:lpstr>PowerPoint Presentation</vt:lpstr>
      <vt:lpstr>Limited Monitoring Coverage</vt:lpstr>
      <vt:lpstr>High Pollution Episodes</vt:lpstr>
      <vt:lpstr>Weather / Wind During the Season where High Pollution Episodes Occur</vt:lpstr>
      <vt:lpstr>Seasonal Air Quality Pattern in Air Quality Earth Models</vt:lpstr>
      <vt:lpstr>Transboundary Air Pollution</vt:lpstr>
      <vt:lpstr>Transboundary Air Pollution:  A Hypothetical Scenario</vt:lpstr>
      <vt:lpstr>Specific Support Required from Regional and Multilateral Partners</vt:lpstr>
      <vt:lpstr>Shared Regional Air Quality Modelling and Forecasting System</vt:lpstr>
      <vt:lpstr>Collaborative Regional Pollution Control Strategy Development</vt:lpstr>
      <vt:lpstr>Collaborative Regional Pollution Control Strategy Development, cont.</vt:lpstr>
      <vt:lpstr>PS. More Things!...  Data Capturing, Presenting, Interpretation Concerns</vt:lpstr>
      <vt:lpstr>Closing Notes: Sri Lanka’s Contribution &amp; Call to Action</vt:lpstr>
      <vt:lpstr>Summary: What can be done?</vt:lpstr>
      <vt:lpstr>Let’s hope  Everywhere,  there will be  Clean Air.  Take care!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Path to Clean Air in Sri Lanka: Challenges &amp; Solutions</dc:title>
  <dc:creator>Aurélia Lemoine;Akila Jayasundara (CEA - Sri Lanka)</dc:creator>
  <cp:lastModifiedBy>Akila Jayasundara</cp:lastModifiedBy>
  <cp:revision>1053</cp:revision>
  <dcterms:created xsi:type="dcterms:W3CDTF">2025-11-04T08:06:39Z</dcterms:created>
  <dcterms:modified xsi:type="dcterms:W3CDTF">2025-11-26T07:41:27Z</dcterms:modified>
</cp:coreProperties>
</file>

<file path=docProps/thumbnail.jpeg>
</file>